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</p:sldIdLst>
  <p:sldSz cx="14630400" cy="8229600"/>
  <p:notesSz cx="6735763" cy="9866313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aa-E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9F5"/>
    <a:srgbClr val="43505B"/>
    <a:srgbClr val="000066"/>
    <a:srgbClr val="000000"/>
    <a:srgbClr val="3366CC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8" d="100"/>
          <a:sy n="68" d="100"/>
        </p:scale>
        <p:origin x="90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843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404" tIns="33202" rIns="66404" bIns="3320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404" tIns="33202" rIns="66404" bIns="33202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404" tIns="33202" rIns="66404" bIns="3320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404" tIns="33202" rIns="66404" bIns="33202"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404" tIns="33202" rIns="66404" bIns="3320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404" tIns="33202" rIns="66404" bIns="33202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404" tIns="33202" rIns="66404" bIns="3320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404" tIns="33202" rIns="66404" bIns="33202"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404" tIns="33202" rIns="66404" bIns="3320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404" tIns="33202" rIns="66404" bIns="33202"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404" tIns="33202" rIns="66404" bIns="3320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404" tIns="33202" rIns="66404" bIns="33202"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404" tIns="33202" rIns="66404" bIns="3320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404" tIns="33202" rIns="66404" bIns="33202"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404" tIns="33202" rIns="66404" bIns="3320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404" tIns="33202" rIns="66404" bIns="33202"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404" tIns="33202" rIns="66404" bIns="3320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404" tIns="33202" rIns="66404" bIns="33202"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  <p:txBody>
          <a:bodyPr/>
          <a:lstStyle/>
          <a:p>
            <a:endParaRPr lang="aa-ET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  <p:txBody>
          <a:bodyPr/>
          <a:lstStyle/>
          <a:p>
            <a:endParaRPr lang="aa-ET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9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svg"/><Relationship Id="rId10" Type="http://schemas.openxmlformats.org/officeDocument/2006/relationships/image" Target="../media/image29.sv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887321" y="3260407"/>
            <a:ext cx="9685751" cy="13873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850"/>
              </a:lnSpc>
              <a:buNone/>
            </a:pPr>
            <a:r>
              <a:rPr lang="ru-RU" sz="6000" b="1" dirty="0">
                <a:solidFill>
                  <a:srgbClr val="2E3C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ost Grotesk Medium" pitchFamily="34" charset="-122"/>
                <a:cs typeface="Times New Roman" panose="02020603050405020304" pitchFamily="18" charset="0"/>
              </a:rPr>
              <a:t>Экологичное родительство. Бережное воспитание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3334043" y="6142196"/>
            <a:ext cx="7556421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endParaRPr lang="en-US" sz="15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2A8264-274F-4DCA-97E4-45306A5950FF}"/>
              </a:ext>
            </a:extLst>
          </p:cNvPr>
          <p:cNvSpPr txBox="1"/>
          <p:nvPr/>
        </p:nvSpPr>
        <p:spPr>
          <a:xfrm>
            <a:off x="3334043" y="324277"/>
            <a:ext cx="87923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образования г. Астана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КГУ «Центр психологической поддержки» акимата города Астаны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791257-0F6A-44ED-82EB-59954041BA7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38" y="168633"/>
            <a:ext cx="1209675" cy="10191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44789B-32C6-4439-979A-4A5BE89EBE7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6" t="14208" r="23533" b="38251"/>
          <a:stretch/>
        </p:blipFill>
        <p:spPr bwMode="auto">
          <a:xfrm>
            <a:off x="11875158" y="168633"/>
            <a:ext cx="1463819" cy="1019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92B939-B6C1-4954-A22A-4381F0255DFA}"/>
              </a:ext>
            </a:extLst>
          </p:cNvPr>
          <p:cNvSpPr txBox="1"/>
          <p:nvPr/>
        </p:nvSpPr>
        <p:spPr>
          <a:xfrm>
            <a:off x="12573072" y="7680690"/>
            <a:ext cx="2023333" cy="534752"/>
          </a:xfrm>
          <a:prstGeom prst="rect">
            <a:avLst/>
          </a:prstGeom>
          <a:solidFill>
            <a:srgbClr val="FAF9F5"/>
          </a:solidFill>
          <a:ln>
            <a:solidFill>
              <a:srgbClr val="FAF9F5"/>
            </a:solidFill>
          </a:ln>
        </p:spPr>
        <p:txBody>
          <a:bodyPr wrap="square" rtlCol="0">
            <a:spAutoFit/>
          </a:bodyPr>
          <a:lstStyle/>
          <a:p>
            <a:endParaRPr lang="ru-K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CD46808-F4E2-475F-B3F8-793931A6876C}"/>
              </a:ext>
            </a:extLst>
          </p:cNvPr>
          <p:cNvSpPr txBox="1"/>
          <p:nvPr/>
        </p:nvSpPr>
        <p:spPr>
          <a:xfrm>
            <a:off x="12573072" y="7680690"/>
            <a:ext cx="2023333" cy="534752"/>
          </a:xfrm>
          <a:prstGeom prst="rect">
            <a:avLst/>
          </a:prstGeom>
          <a:solidFill>
            <a:srgbClr val="FAF9F5"/>
          </a:solidFill>
          <a:ln>
            <a:solidFill>
              <a:srgbClr val="FAF9F5"/>
            </a:solidFill>
          </a:ln>
        </p:spPr>
        <p:txBody>
          <a:bodyPr wrap="square" rtlCol="0">
            <a:spAutoFit/>
          </a:bodyPr>
          <a:lstStyle/>
          <a:p>
            <a:endParaRPr lang="ru-KZ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4D055B-9759-4510-851B-D720C3141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52" y="0"/>
            <a:ext cx="7319552" cy="91299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9F6C90-CFEE-46C1-93E8-E6DBBC560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216" y="0"/>
            <a:ext cx="6935372" cy="924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54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247D1DB5-BE68-419C-B518-19F7C7914879}"/>
              </a:ext>
            </a:extLst>
          </p:cNvPr>
          <p:cNvSpPr txBox="1"/>
          <p:nvPr/>
        </p:nvSpPr>
        <p:spPr>
          <a:xfrm>
            <a:off x="12573072" y="7680690"/>
            <a:ext cx="2023333" cy="534752"/>
          </a:xfrm>
          <a:prstGeom prst="rect">
            <a:avLst/>
          </a:prstGeom>
          <a:solidFill>
            <a:srgbClr val="FAF9F5"/>
          </a:solidFill>
          <a:ln>
            <a:solidFill>
              <a:srgbClr val="FAF9F5"/>
            </a:solidFill>
          </a:ln>
        </p:spPr>
        <p:txBody>
          <a:bodyPr wrap="square" rtlCol="0">
            <a:spAutoFit/>
          </a:bodyPr>
          <a:lstStyle/>
          <a:p>
            <a:endParaRPr lang="ru-KZ" dirty="0"/>
          </a:p>
        </p:txBody>
      </p:sp>
      <p:sp>
        <p:nvSpPr>
          <p:cNvPr id="2" name="Text 0"/>
          <p:cNvSpPr/>
          <p:nvPr/>
        </p:nvSpPr>
        <p:spPr>
          <a:xfrm>
            <a:off x="3168747" y="876130"/>
            <a:ext cx="7901583" cy="6073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50"/>
              </a:lnSpc>
              <a:buNone/>
            </a:pPr>
            <a:r>
              <a:rPr lang="ru-RU" sz="5400" b="1" dirty="0">
                <a:solidFill>
                  <a:srgbClr val="4350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эта тема важна?</a:t>
            </a:r>
            <a:endParaRPr lang="en-US" sz="5400" b="1" dirty="0">
              <a:solidFill>
                <a:srgbClr val="43505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51D8816-1EF8-444B-99CA-89EB7B2FB55D}"/>
              </a:ext>
            </a:extLst>
          </p:cNvPr>
          <p:cNvGrpSpPr/>
          <p:nvPr/>
        </p:nvGrpSpPr>
        <p:grpSpPr>
          <a:xfrm>
            <a:off x="449849" y="2100992"/>
            <a:ext cx="6440805" cy="2475667"/>
            <a:chOff x="777240" y="2331839"/>
            <a:chExt cx="6440805" cy="2475667"/>
          </a:xfrm>
        </p:grpSpPr>
        <p:sp>
          <p:nvSpPr>
            <p:cNvPr id="4" name="Shape 2"/>
            <p:cNvSpPr/>
            <p:nvPr/>
          </p:nvSpPr>
          <p:spPr>
            <a:xfrm>
              <a:off x="777240" y="2331839"/>
              <a:ext cx="6440805" cy="2475667"/>
            </a:xfrm>
            <a:prstGeom prst="roundRect">
              <a:avLst>
                <a:gd name="adj" fmla="val 3297"/>
              </a:avLst>
            </a:prstGeom>
            <a:solidFill>
              <a:srgbClr val="D9EDF2"/>
            </a:solidFill>
            <a:ln w="7620">
              <a:solidFill>
                <a:srgbClr val="BFD3D8"/>
              </a:solidFill>
              <a:prstDash val="solid"/>
            </a:ln>
          </p:spPr>
          <p:txBody>
            <a:bodyPr/>
            <a:lstStyle/>
            <a:p>
              <a:endParaRPr lang="aa-ET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Image 0" descr="preencode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9170" y="2533769"/>
              <a:ext cx="582930" cy="582930"/>
            </a:xfrm>
            <a:prstGeom prst="rect">
              <a:avLst/>
            </a:prstGeom>
          </p:spPr>
        </p:pic>
        <p:pic>
          <p:nvPicPr>
            <p:cNvPr id="6" name="Image 1" descr="preencoded.png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39428" y="2694027"/>
              <a:ext cx="262295" cy="262295"/>
            </a:xfrm>
            <a:prstGeom prst="rect">
              <a:avLst/>
            </a:prstGeom>
          </p:spPr>
        </p:pic>
        <p:sp>
          <p:nvSpPr>
            <p:cNvPr id="7" name="Text 3"/>
            <p:cNvSpPr/>
            <p:nvPr/>
          </p:nvSpPr>
          <p:spPr>
            <a:xfrm>
              <a:off x="1958340" y="2652713"/>
              <a:ext cx="4345900" cy="30360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350"/>
                </a:lnSpc>
                <a:buNone/>
              </a:pPr>
              <a:r>
                <a:rPr lang="ru-RU" sz="2800" b="1" dirty="0">
                  <a:solidFill>
                    <a:srgbClr val="384653"/>
                  </a:solidFill>
                  <a:latin typeface="Times New Roman" panose="02020603050405020304" pitchFamily="18" charset="0"/>
                  <a:ea typeface="Host Grotesk Medium" pitchFamily="34" charset="-122"/>
                  <a:cs typeface="Times New Roman" panose="02020603050405020304" pitchFamily="18" charset="0"/>
                </a:rPr>
                <a:t>Подростковый возраст — </a:t>
              </a:r>
            </a:p>
            <a:p>
              <a:pPr marL="0" indent="0" algn="l">
                <a:lnSpc>
                  <a:spcPts val="2350"/>
                </a:lnSpc>
                <a:buNone/>
              </a:pPr>
              <a:r>
                <a:rPr lang="ru-RU" sz="2800" b="1" dirty="0">
                  <a:solidFill>
                    <a:srgbClr val="384653"/>
                  </a:solidFill>
                  <a:latin typeface="Times New Roman" panose="02020603050405020304" pitchFamily="18" charset="0"/>
                  <a:ea typeface="Host Grotesk Medium" pitchFamily="34" charset="-122"/>
                  <a:cs typeface="Times New Roman" panose="02020603050405020304" pitchFamily="18" charset="0"/>
                </a:rPr>
                <a:t>самый уязвимый период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4"/>
            <p:cNvSpPr/>
            <p:nvPr/>
          </p:nvSpPr>
          <p:spPr>
            <a:xfrm>
              <a:off x="979170" y="3420804"/>
              <a:ext cx="6036945" cy="58293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250"/>
                </a:lnSpc>
                <a:buNone/>
              </a:pPr>
              <a:r>
                <a:rPr lang="ru-RU" sz="2400" dirty="0">
                  <a:solidFill>
                    <a:srgbClr val="384653"/>
                  </a:solidFill>
                  <a:latin typeface="Times New Roman" panose="02020603050405020304" pitchFamily="18" charset="0"/>
                  <a:ea typeface="Roboto" pitchFamily="34" charset="-122"/>
                  <a:cs typeface="Times New Roman" panose="02020603050405020304" pitchFamily="18" charset="0"/>
                </a:rPr>
                <a:t>В этот период происходит множество психических изменений, поэтому подростки особенно чувствительны к внешним воздействиям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26E01DC-4528-4355-8789-56A1153E07BF}"/>
              </a:ext>
            </a:extLst>
          </p:cNvPr>
          <p:cNvGrpSpPr/>
          <p:nvPr/>
        </p:nvGrpSpPr>
        <p:grpSpPr>
          <a:xfrm>
            <a:off x="7739746" y="2160711"/>
            <a:ext cx="6440805" cy="2475667"/>
            <a:chOff x="7412355" y="2331839"/>
            <a:chExt cx="6440805" cy="2475667"/>
          </a:xfrm>
        </p:grpSpPr>
        <p:sp>
          <p:nvSpPr>
            <p:cNvPr id="9" name="Shape 5"/>
            <p:cNvSpPr/>
            <p:nvPr/>
          </p:nvSpPr>
          <p:spPr>
            <a:xfrm>
              <a:off x="7412355" y="2331839"/>
              <a:ext cx="6440805" cy="2475667"/>
            </a:xfrm>
            <a:prstGeom prst="roundRect">
              <a:avLst>
                <a:gd name="adj" fmla="val 3297"/>
              </a:avLst>
            </a:prstGeom>
            <a:solidFill>
              <a:srgbClr val="D9EDF2"/>
            </a:solidFill>
            <a:ln w="7620">
              <a:solidFill>
                <a:srgbClr val="BFD3D8"/>
              </a:solidFill>
              <a:prstDash val="solid"/>
            </a:ln>
          </p:spPr>
          <p:txBody>
            <a:bodyPr/>
            <a:lstStyle/>
            <a:p>
              <a:endParaRPr lang="aa-ET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Image 2" descr="preencoded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14285" y="2533769"/>
              <a:ext cx="582930" cy="582930"/>
            </a:xfrm>
            <a:prstGeom prst="rect">
              <a:avLst/>
            </a:prstGeom>
          </p:spPr>
        </p:pic>
        <p:pic>
          <p:nvPicPr>
            <p:cNvPr id="11" name="Image 3" descr="preencoded.png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774543" y="2694027"/>
              <a:ext cx="262295" cy="262295"/>
            </a:xfrm>
            <a:prstGeom prst="rect">
              <a:avLst/>
            </a:prstGeom>
          </p:spPr>
        </p:pic>
        <p:sp>
          <p:nvSpPr>
            <p:cNvPr id="12" name="Text 6"/>
            <p:cNvSpPr/>
            <p:nvPr/>
          </p:nvSpPr>
          <p:spPr>
            <a:xfrm>
              <a:off x="8522613" y="2600011"/>
              <a:ext cx="5330547" cy="30360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350"/>
                </a:lnSpc>
                <a:buNone/>
              </a:pPr>
              <a:r>
                <a:rPr lang="ru-RU" sz="2800" b="1" dirty="0">
                  <a:solidFill>
                    <a:srgbClr val="384653"/>
                  </a:solidFill>
                  <a:latin typeface="Times New Roman" panose="02020603050405020304" pitchFamily="18" charset="0"/>
                  <a:ea typeface="Host Grotesk Medium" pitchFamily="34" charset="-122"/>
                  <a:cs typeface="Times New Roman" panose="02020603050405020304" pitchFamily="18" charset="0"/>
                </a:rPr>
                <a:t>Эмоциональная регуляция еще </a:t>
              </a:r>
            </a:p>
            <a:p>
              <a:pPr marL="0" indent="0" algn="l">
                <a:lnSpc>
                  <a:spcPts val="2350"/>
                </a:lnSpc>
                <a:buNone/>
              </a:pPr>
              <a:r>
                <a:rPr lang="ru-RU" sz="2800" b="1" dirty="0">
                  <a:solidFill>
                    <a:srgbClr val="384653"/>
                  </a:solidFill>
                  <a:latin typeface="Times New Roman" panose="02020603050405020304" pitchFamily="18" charset="0"/>
                  <a:ea typeface="Host Grotesk Medium" pitchFamily="34" charset="-122"/>
                  <a:cs typeface="Times New Roman" panose="02020603050405020304" pitchFamily="18" charset="0"/>
                </a:rPr>
                <a:t>не полностью сформирована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7"/>
            <p:cNvSpPr/>
            <p:nvPr/>
          </p:nvSpPr>
          <p:spPr>
            <a:xfrm>
              <a:off x="7614285" y="3546091"/>
              <a:ext cx="6036945" cy="87439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250"/>
                </a:lnSpc>
                <a:buNone/>
              </a:pPr>
              <a:r>
                <a:rPr lang="ru-RU" sz="2400" dirty="0">
                  <a:solidFill>
                    <a:srgbClr val="384653"/>
                  </a:solidFill>
                  <a:latin typeface="Times New Roman" panose="02020603050405020304" pitchFamily="18" charset="0"/>
                  <a:ea typeface="Roboto" pitchFamily="34" charset="-122"/>
                  <a:cs typeface="Times New Roman" panose="02020603050405020304" pitchFamily="18" charset="0"/>
                </a:rPr>
                <a:t>Подростки только учатся управлять своими эмоциями, поэтому в сложных ситуациях могут не всегда действовать правильно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FAB3FCC7-0113-4C8F-B73E-C3A7BCDD1638}"/>
              </a:ext>
            </a:extLst>
          </p:cNvPr>
          <p:cNvGrpSpPr/>
          <p:nvPr/>
        </p:nvGrpSpPr>
        <p:grpSpPr>
          <a:xfrm>
            <a:off x="438991" y="5532433"/>
            <a:ext cx="6440805" cy="2402800"/>
            <a:chOff x="777240" y="5001816"/>
            <a:chExt cx="6440805" cy="2402800"/>
          </a:xfrm>
        </p:grpSpPr>
        <p:sp>
          <p:nvSpPr>
            <p:cNvPr id="14" name="Shape 8"/>
            <p:cNvSpPr/>
            <p:nvPr/>
          </p:nvSpPr>
          <p:spPr>
            <a:xfrm>
              <a:off x="777240" y="5001816"/>
              <a:ext cx="6440805" cy="2402800"/>
            </a:xfrm>
            <a:prstGeom prst="roundRect">
              <a:avLst>
                <a:gd name="adj" fmla="val 3737"/>
              </a:avLst>
            </a:prstGeom>
            <a:solidFill>
              <a:srgbClr val="D9EDF2"/>
            </a:solidFill>
            <a:ln w="7620">
              <a:solidFill>
                <a:srgbClr val="BFD3D8"/>
              </a:solidFill>
              <a:prstDash val="solid"/>
            </a:ln>
          </p:spPr>
          <p:txBody>
            <a:bodyPr/>
            <a:lstStyle/>
            <a:p>
              <a:endParaRPr lang="aa-ET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Image 4" descr="preencoded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9170" y="5203746"/>
              <a:ext cx="582930" cy="582930"/>
            </a:xfrm>
            <a:prstGeom prst="rect">
              <a:avLst/>
            </a:prstGeom>
          </p:spPr>
        </p:pic>
        <p:pic>
          <p:nvPicPr>
            <p:cNvPr id="16" name="Image 5" descr="preencoded.png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39428" y="5364004"/>
              <a:ext cx="262295" cy="262295"/>
            </a:xfrm>
            <a:prstGeom prst="rect">
              <a:avLst/>
            </a:prstGeom>
          </p:spPr>
        </p:pic>
        <p:sp>
          <p:nvSpPr>
            <p:cNvPr id="17" name="Text 9"/>
            <p:cNvSpPr/>
            <p:nvPr/>
          </p:nvSpPr>
          <p:spPr>
            <a:xfrm>
              <a:off x="1764030" y="5421728"/>
              <a:ext cx="3108246" cy="30360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350"/>
                </a:lnSpc>
                <a:buNone/>
              </a:pPr>
              <a:r>
                <a:rPr lang="ru-RU" sz="3200" b="1" dirty="0">
                  <a:solidFill>
                    <a:srgbClr val="384653"/>
                  </a:solidFill>
                  <a:latin typeface="Times New Roman" panose="02020603050405020304" pitchFamily="18" charset="0"/>
                  <a:ea typeface="Host Grotesk Medium" pitchFamily="34" charset="-122"/>
                  <a:cs typeface="Times New Roman" panose="02020603050405020304" pitchFamily="18" charset="0"/>
                </a:rPr>
                <a:t>Многое накапливается </a:t>
              </a:r>
            </a:p>
            <a:p>
              <a:pPr marL="0" indent="0" algn="l">
                <a:lnSpc>
                  <a:spcPts val="2350"/>
                </a:lnSpc>
                <a:buNone/>
              </a:pPr>
              <a:r>
                <a:rPr lang="ru-RU" sz="3200" b="1" dirty="0">
                  <a:solidFill>
                    <a:srgbClr val="384653"/>
                  </a:solidFill>
                  <a:latin typeface="Times New Roman" panose="02020603050405020304" pitchFamily="18" charset="0"/>
                  <a:ea typeface="Host Grotesk Medium" pitchFamily="34" charset="-122"/>
                  <a:cs typeface="Times New Roman" panose="02020603050405020304" pitchFamily="18" charset="0"/>
                </a:rPr>
                <a:t>внутри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10"/>
            <p:cNvSpPr/>
            <p:nvPr/>
          </p:nvSpPr>
          <p:spPr>
            <a:xfrm>
              <a:off x="979170" y="6218196"/>
              <a:ext cx="6036945" cy="58293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250"/>
                </a:lnSpc>
                <a:buNone/>
              </a:pPr>
              <a:r>
                <a:rPr lang="ru-RU" sz="2400" dirty="0">
                  <a:solidFill>
                    <a:srgbClr val="384653"/>
                  </a:solidFill>
                  <a:latin typeface="Times New Roman" panose="02020603050405020304" pitchFamily="18" charset="0"/>
                  <a:ea typeface="Roboto" pitchFamily="34" charset="-122"/>
                  <a:cs typeface="Times New Roman" panose="02020603050405020304" pitchFamily="18" charset="0"/>
                </a:rPr>
                <a:t>Они часто стесняются говорить о своих проблемах и остаются наедине с внутренними конфликтами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EC571E5-1FAF-496E-B98A-BA7C4113F84E}"/>
              </a:ext>
            </a:extLst>
          </p:cNvPr>
          <p:cNvGrpSpPr/>
          <p:nvPr/>
        </p:nvGrpSpPr>
        <p:grpSpPr>
          <a:xfrm>
            <a:off x="7834907" y="5497109"/>
            <a:ext cx="6440805" cy="2393946"/>
            <a:chOff x="7412355" y="5035315"/>
            <a:chExt cx="6440805" cy="2393946"/>
          </a:xfrm>
        </p:grpSpPr>
        <p:sp>
          <p:nvSpPr>
            <p:cNvPr id="19" name="Shape 11"/>
            <p:cNvSpPr/>
            <p:nvPr/>
          </p:nvSpPr>
          <p:spPr>
            <a:xfrm>
              <a:off x="7412355" y="5035315"/>
              <a:ext cx="6440805" cy="2393946"/>
            </a:xfrm>
            <a:prstGeom prst="roundRect">
              <a:avLst>
                <a:gd name="adj" fmla="val 3737"/>
              </a:avLst>
            </a:prstGeom>
            <a:solidFill>
              <a:srgbClr val="D9EDF2"/>
            </a:solidFill>
            <a:ln w="7620">
              <a:solidFill>
                <a:srgbClr val="BFD3D8"/>
              </a:solidFill>
              <a:prstDash val="solid"/>
            </a:ln>
          </p:spPr>
          <p:txBody>
            <a:bodyPr/>
            <a:lstStyle/>
            <a:p>
              <a:endParaRPr lang="aa-ET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Image 6" descr="preencoded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14285" y="5203746"/>
              <a:ext cx="582930" cy="582930"/>
            </a:xfrm>
            <a:prstGeom prst="rect">
              <a:avLst/>
            </a:prstGeom>
          </p:spPr>
        </p:pic>
        <p:pic>
          <p:nvPicPr>
            <p:cNvPr id="21" name="Image 7" descr="preencoded.png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774543" y="5364004"/>
              <a:ext cx="262295" cy="262295"/>
            </a:xfrm>
            <a:prstGeom prst="rect">
              <a:avLst/>
            </a:prstGeom>
          </p:spPr>
        </p:pic>
        <p:sp>
          <p:nvSpPr>
            <p:cNvPr id="22" name="Text 12"/>
            <p:cNvSpPr/>
            <p:nvPr/>
          </p:nvSpPr>
          <p:spPr>
            <a:xfrm>
              <a:off x="8411170" y="5449977"/>
              <a:ext cx="3974663" cy="30360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350"/>
                </a:lnSpc>
                <a:buNone/>
              </a:pPr>
              <a:r>
                <a:rPr lang="ru-RU" sz="3200" b="1" dirty="0">
                  <a:solidFill>
                    <a:srgbClr val="384653"/>
                  </a:solidFill>
                  <a:latin typeface="Times New Roman" panose="02020603050405020304" pitchFamily="18" charset="0"/>
                  <a:ea typeface="Host Grotesk Medium" pitchFamily="34" charset="-122"/>
                  <a:cs typeface="Times New Roman" panose="02020603050405020304" pitchFamily="18" charset="0"/>
                </a:rPr>
                <a:t>Родители часто не замечают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13"/>
            <p:cNvSpPr/>
            <p:nvPr/>
          </p:nvSpPr>
          <p:spPr>
            <a:xfrm>
              <a:off x="7614284" y="6198789"/>
              <a:ext cx="6036945" cy="58293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250"/>
                </a:lnSpc>
                <a:buNone/>
              </a:pPr>
              <a:r>
                <a:rPr lang="ru-RU" sz="2400" dirty="0">
                  <a:solidFill>
                    <a:srgbClr val="384653"/>
                  </a:solidFill>
                  <a:latin typeface="Times New Roman" panose="02020603050405020304" pitchFamily="18" charset="0"/>
                  <a:ea typeface="Roboto" pitchFamily="34" charset="-122"/>
                  <a:cs typeface="Times New Roman" panose="02020603050405020304" pitchFamily="18" charset="0"/>
                </a:rPr>
                <a:t>Родители могут не сразу заметить изменения в поведении ребенка, что в дальнейшем приводит к усугублению трудностей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F062815E-5C5A-4487-A888-57D5F2B9F012}"/>
              </a:ext>
            </a:extLst>
          </p:cNvPr>
          <p:cNvSpPr txBox="1"/>
          <p:nvPr/>
        </p:nvSpPr>
        <p:spPr>
          <a:xfrm>
            <a:off x="12573072" y="7680690"/>
            <a:ext cx="2023333" cy="534752"/>
          </a:xfrm>
          <a:prstGeom prst="rect">
            <a:avLst/>
          </a:prstGeom>
          <a:solidFill>
            <a:srgbClr val="FAF9F5"/>
          </a:solidFill>
          <a:ln>
            <a:solidFill>
              <a:srgbClr val="FAF9F5"/>
            </a:solidFill>
          </a:ln>
        </p:spPr>
        <p:txBody>
          <a:bodyPr wrap="square" rtlCol="0">
            <a:spAutoFit/>
          </a:bodyPr>
          <a:lstStyle/>
          <a:p>
            <a:endParaRPr lang="ru-KZ" dirty="0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2869BA63-5731-5240-4DAB-A3B2106FAFDE}"/>
              </a:ext>
            </a:extLst>
          </p:cNvPr>
          <p:cNvSpPr/>
          <p:nvPr/>
        </p:nvSpPr>
        <p:spPr>
          <a:xfrm>
            <a:off x="603527" y="7500170"/>
            <a:ext cx="12279096" cy="34963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0"/>
          <p:cNvSpPr/>
          <p:nvPr/>
        </p:nvSpPr>
        <p:spPr>
          <a:xfrm>
            <a:off x="1650428" y="292432"/>
            <a:ext cx="8527137" cy="5388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ru-RU" sz="4800" b="1" dirty="0">
                <a:solidFill>
                  <a:srgbClr val="2E3C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ost Grotesk Medium" pitchFamily="34" charset="-122"/>
                <a:cs typeface="Times New Roman" panose="02020603050405020304" pitchFamily="18" charset="0"/>
              </a:rPr>
              <a:t>Что такое </a:t>
            </a:r>
            <a:r>
              <a:rPr lang="ru-RU" sz="4800" b="1" dirty="0" err="1">
                <a:solidFill>
                  <a:srgbClr val="2E3C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ost Grotesk Medium" pitchFamily="34" charset="-122"/>
                <a:cs typeface="Times New Roman" panose="02020603050405020304" pitchFamily="18" charset="0"/>
              </a:rPr>
              <a:t>аутодеструктивное</a:t>
            </a:r>
            <a:r>
              <a:rPr lang="ru-RU" sz="4800" b="1" dirty="0">
                <a:solidFill>
                  <a:srgbClr val="2E3C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ost Grotesk Medium" pitchFamily="34" charset="-122"/>
                <a:cs typeface="Times New Roman" panose="02020603050405020304" pitchFamily="18" charset="0"/>
              </a:rPr>
              <a:t> поведение?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550833" y="1089041"/>
            <a:ext cx="10900269" cy="517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2800" b="1" dirty="0" err="1">
                <a:solidFill>
                  <a:srgbClr val="384653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Аутодеструктивное</a:t>
            </a:r>
            <a:r>
              <a:rPr lang="ru-RU" sz="2800" b="1" dirty="0">
                <a:solidFill>
                  <a:srgbClr val="384653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поведение — </a:t>
            </a:r>
            <a:r>
              <a:rPr lang="ru-RU" sz="2800" dirty="0">
                <a:solidFill>
                  <a:srgbClr val="384653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это намеренное или неосознанное причинение ребенком вреда самому себе. Оно имеет разные формы и свидетельствует об ухудшении психического состояния подростка.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42" y="3159624"/>
            <a:ext cx="350282" cy="35028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75930" y="3127532"/>
            <a:ext cx="2155627" cy="2694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00"/>
              </a:lnSpc>
            </a:pPr>
            <a:r>
              <a:rPr lang="ru-RU" sz="2800" b="1" dirty="0">
                <a:solidFill>
                  <a:srgbClr val="4350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Самоповреждение</a:t>
            </a:r>
            <a:endParaRPr lang="en-US" sz="2800" b="1" dirty="0">
              <a:solidFill>
                <a:srgbClr val="4350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75930" y="3569373"/>
            <a:ext cx="7523559" cy="2586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ru-RU" sz="2800" dirty="0">
                <a:solidFill>
                  <a:srgbClr val="384653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Причинение физической боли путем порезов, </a:t>
            </a:r>
          </a:p>
          <a:p>
            <a:pPr marL="0" indent="0" algn="l">
              <a:lnSpc>
                <a:spcPts val="2000"/>
              </a:lnSpc>
              <a:buNone/>
            </a:pPr>
            <a:r>
              <a:rPr lang="ru-RU" sz="2800" dirty="0">
                <a:solidFill>
                  <a:srgbClr val="384653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ожогов или ударов.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775930" y="4115632"/>
            <a:ext cx="2155627" cy="2694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ru-RU" sz="2800" b="1" dirty="0">
                <a:solidFill>
                  <a:srgbClr val="4350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Суицидальные мысли</a:t>
            </a:r>
          </a:p>
        </p:txBody>
      </p:sp>
      <p:sp>
        <p:nvSpPr>
          <p:cNvPr id="10" name="Text 6"/>
          <p:cNvSpPr/>
          <p:nvPr/>
        </p:nvSpPr>
        <p:spPr>
          <a:xfrm>
            <a:off x="725974" y="4636654"/>
            <a:ext cx="7523559" cy="2586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fontAlgn="t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Высказывание суицидальных мыслей, чувств или намерений.</a:t>
            </a:r>
            <a:endParaRPr lang="ru-RU" sz="2800" b="0" i="0" dirty="0">
              <a:solidFill>
                <a:srgbClr val="0000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775930" y="5218031"/>
            <a:ext cx="2155627" cy="2694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00"/>
              </a:lnSpc>
            </a:pPr>
            <a:r>
              <a:rPr lang="ru-RU" sz="2800" b="1" dirty="0">
                <a:solidFill>
                  <a:srgbClr val="4350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Опасные действия</a:t>
            </a:r>
            <a:endParaRPr lang="en-US" sz="2800" b="1" dirty="0">
              <a:solidFill>
                <a:srgbClr val="4350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775930" y="5659871"/>
            <a:ext cx="9091970" cy="8728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ru-RU" sz="2800" dirty="0">
                <a:solidFill>
                  <a:srgbClr val="4350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Совершение рискованных действий, угрожающих здоровью или жизни(например, превышение скорости, употребление наркотиков).</a:t>
            </a:r>
            <a:endParaRPr lang="en-US" sz="2800" dirty="0">
              <a:solidFill>
                <a:srgbClr val="4350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9"/>
          <p:cNvSpPr/>
          <p:nvPr/>
        </p:nvSpPr>
        <p:spPr>
          <a:xfrm>
            <a:off x="775930" y="6521885"/>
            <a:ext cx="2782729" cy="2694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100"/>
              </a:lnSpc>
            </a:pPr>
            <a:r>
              <a:rPr lang="ru-RU" sz="2800" b="1" dirty="0">
                <a:solidFill>
                  <a:srgbClr val="4350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Ненависть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себе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775930" y="6907959"/>
            <a:ext cx="7523559" cy="2586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ru-RU" sz="2800" dirty="0">
                <a:solidFill>
                  <a:srgbClr val="384653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Чрезмерная концентрация на своих недостатках, </a:t>
            </a:r>
          </a:p>
          <a:p>
            <a:pPr marL="0" indent="0" algn="l">
              <a:lnSpc>
                <a:spcPts val="2000"/>
              </a:lnSpc>
              <a:buNone/>
            </a:pPr>
            <a:r>
              <a:rPr lang="ru-RU" sz="2800" dirty="0">
                <a:solidFill>
                  <a:srgbClr val="384653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заниженная самооценка и постоянное самобичевание.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40933" y="1863981"/>
            <a:ext cx="6267982" cy="6267982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828625" y="7572012"/>
            <a:ext cx="13250942" cy="2586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Раннее выявление этих признаков и своевременная помощь могут спасти жизнь подростка.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Image 0" descr="preencoded.png">
            <a:extLst>
              <a:ext uri="{FF2B5EF4-FFF2-40B4-BE49-F238E27FC236}">
                <a16:creationId xmlns:a16="http://schemas.microsoft.com/office/drawing/2014/main" id="{D6ECA5B5-14A4-E006-6EA6-17A4793B9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92" y="4206204"/>
            <a:ext cx="350282" cy="350282"/>
          </a:xfrm>
          <a:prstGeom prst="rect">
            <a:avLst/>
          </a:prstGeom>
        </p:spPr>
      </p:pic>
      <p:pic>
        <p:nvPicPr>
          <p:cNvPr id="21" name="Image 0" descr="preencoded.png">
            <a:extLst>
              <a:ext uri="{FF2B5EF4-FFF2-40B4-BE49-F238E27FC236}">
                <a16:creationId xmlns:a16="http://schemas.microsoft.com/office/drawing/2014/main" id="{07EB527B-32BF-4664-367F-BAF0561D7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42" y="5218031"/>
            <a:ext cx="350282" cy="350282"/>
          </a:xfrm>
          <a:prstGeom prst="rect">
            <a:avLst/>
          </a:prstGeom>
        </p:spPr>
      </p:pic>
      <p:pic>
        <p:nvPicPr>
          <p:cNvPr id="22" name="Image 0" descr="preencoded.png">
            <a:extLst>
              <a:ext uri="{FF2B5EF4-FFF2-40B4-BE49-F238E27FC236}">
                <a16:creationId xmlns:a16="http://schemas.microsoft.com/office/drawing/2014/main" id="{C55E0F44-D817-F0DC-1CC2-D80F2D939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42" y="6541121"/>
            <a:ext cx="350282" cy="3502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08638" y="372148"/>
            <a:ext cx="12613124" cy="1054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ru-RU" sz="4800" b="1" dirty="0">
                <a:solidFill>
                  <a:srgbClr val="2E3C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ost Grotesk Medium" pitchFamily="34" charset="-122"/>
                <a:cs typeface="Times New Roman" panose="02020603050405020304" pitchFamily="18" charset="0"/>
              </a:rPr>
              <a:t>Современная ситуация в обществе: </a:t>
            </a:r>
          </a:p>
          <a:p>
            <a:pPr marL="0" indent="0" algn="ctr">
              <a:lnSpc>
                <a:spcPts val="3600"/>
              </a:lnSpc>
              <a:buNone/>
            </a:pPr>
            <a:r>
              <a:rPr lang="ru-RU" sz="4800" b="1" dirty="0">
                <a:solidFill>
                  <a:srgbClr val="2E3C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ost Grotesk Medium" pitchFamily="34" charset="-122"/>
                <a:cs typeface="Times New Roman" panose="02020603050405020304" pitchFamily="18" charset="0"/>
              </a:rPr>
              <a:t>психическое здоровье подростков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592931" y="2255282"/>
            <a:ext cx="6541532" cy="2778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92931" y="2666524"/>
            <a:ext cx="6541532" cy="2778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600551" y="3132365"/>
            <a:ext cx="6541532" cy="2778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F0C965B-D4E2-4FDF-9386-A56CF43621D5}"/>
              </a:ext>
            </a:extLst>
          </p:cNvPr>
          <p:cNvGrpSpPr/>
          <p:nvPr/>
        </p:nvGrpSpPr>
        <p:grpSpPr>
          <a:xfrm>
            <a:off x="578725" y="2698746"/>
            <a:ext cx="9242558" cy="1145129"/>
            <a:chOff x="393539" y="2832380"/>
            <a:chExt cx="9242558" cy="1145129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3F358B72-D28B-642C-6BCE-A39A694021DD}"/>
                </a:ext>
              </a:extLst>
            </p:cNvPr>
            <p:cNvSpPr/>
            <p:nvPr/>
          </p:nvSpPr>
          <p:spPr>
            <a:xfrm>
              <a:off x="393539" y="2832380"/>
              <a:ext cx="9062978" cy="1145129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60000"/>
                    <a:lumOff val="40000"/>
                    <a:alpha val="26000"/>
                  </a:schemeClr>
                </a:gs>
                <a:gs pos="95000">
                  <a:schemeClr val="accent5">
                    <a:lumMod val="75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 dirty="0">
                <a:solidFill>
                  <a:schemeClr val="bg1"/>
                </a:solidFill>
              </a:endParaRPr>
            </a:p>
          </p:txBody>
        </p:sp>
        <p:sp>
          <p:nvSpPr>
            <p:cNvPr id="7" name="Text 5"/>
            <p:cNvSpPr/>
            <p:nvPr/>
          </p:nvSpPr>
          <p:spPr>
            <a:xfrm>
              <a:off x="413351" y="2860207"/>
              <a:ext cx="9222746" cy="55578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algn="l">
                <a:buSzPct val="100000"/>
              </a:pPr>
              <a:r>
                <a:rPr lang="ru-RU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Roboto" pitchFamily="34" charset="-122"/>
                  <a:cs typeface="Times New Roman" panose="02020603050405020304" pitchFamily="18" charset="0"/>
                </a:rPr>
                <a:t>Рост тревожности и депрессии среди подростков в Казахстане и в мире;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5F3FF2D0-7189-4ED0-9407-8757FF0101BF}"/>
              </a:ext>
            </a:extLst>
          </p:cNvPr>
          <p:cNvGrpSpPr/>
          <p:nvPr/>
        </p:nvGrpSpPr>
        <p:grpSpPr>
          <a:xfrm>
            <a:off x="1664645" y="4330752"/>
            <a:ext cx="9972420" cy="1145861"/>
            <a:chOff x="186197" y="4247866"/>
            <a:chExt cx="9972420" cy="1145861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1D95A8A7-9EC2-FB5A-4DE9-AF726A981F49}"/>
                </a:ext>
              </a:extLst>
            </p:cNvPr>
            <p:cNvSpPr/>
            <p:nvPr/>
          </p:nvSpPr>
          <p:spPr>
            <a:xfrm>
              <a:off x="186197" y="4248598"/>
              <a:ext cx="9062978" cy="1145129"/>
            </a:xfrm>
            <a:prstGeom prst="roundRect">
              <a:avLst/>
            </a:prstGeom>
            <a:gradFill>
              <a:gsLst>
                <a:gs pos="0">
                  <a:schemeClr val="accent5">
                    <a:satMod val="103000"/>
                    <a:lumMod val="102000"/>
                    <a:tint val="94000"/>
                    <a:alpha val="0"/>
                  </a:schemeClr>
                </a:gs>
                <a:gs pos="7100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 dirty="0">
                <a:solidFill>
                  <a:schemeClr val="bg1"/>
                </a:solidFill>
              </a:endParaRPr>
            </a:p>
          </p:txBody>
        </p:sp>
        <p:sp>
          <p:nvSpPr>
            <p:cNvPr id="8" name="Text 6"/>
            <p:cNvSpPr/>
            <p:nvPr/>
          </p:nvSpPr>
          <p:spPr>
            <a:xfrm>
              <a:off x="600551" y="4247866"/>
              <a:ext cx="9558066" cy="104922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342900" indent="-342900" algn="l">
                <a:buSzPct val="100000"/>
                <a:buChar char="•"/>
              </a:pPr>
              <a:r>
                <a:rPr lang="ru-RU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Roboto" pitchFamily="34" charset="-122"/>
                  <a:cs typeface="Times New Roman" panose="02020603050405020304" pitchFamily="18" charset="0"/>
                </a:rPr>
                <a:t>Влияние стрессовых жизненных ситуаций и </a:t>
              </a:r>
            </a:p>
            <a:p>
              <a:pPr marL="342900" indent="-342900" algn="l">
                <a:buSzPct val="100000"/>
                <a:buChar char="•"/>
              </a:pPr>
              <a:r>
                <a:rPr lang="ru-RU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Roboto" pitchFamily="34" charset="-122"/>
                  <a:cs typeface="Times New Roman" panose="02020603050405020304" pitchFamily="18" charset="0"/>
                </a:rPr>
                <a:t>социальной нестабильности;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0533C8F-7D67-4BEA-979B-867BAF671ACA}"/>
              </a:ext>
            </a:extLst>
          </p:cNvPr>
          <p:cNvGrpSpPr/>
          <p:nvPr/>
        </p:nvGrpSpPr>
        <p:grpSpPr>
          <a:xfrm>
            <a:off x="4558784" y="6101674"/>
            <a:ext cx="9062978" cy="1145129"/>
            <a:chOff x="393539" y="5297086"/>
            <a:chExt cx="9062978" cy="1145129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BCB29452-5E6C-13ED-9826-EB147FF23994}"/>
                </a:ext>
              </a:extLst>
            </p:cNvPr>
            <p:cNvSpPr/>
            <p:nvPr/>
          </p:nvSpPr>
          <p:spPr>
            <a:xfrm>
              <a:off x="393539" y="5297086"/>
              <a:ext cx="9062978" cy="1145129"/>
            </a:xfrm>
            <a:prstGeom prst="roundRect">
              <a:avLst/>
            </a:prstGeom>
            <a:gradFill>
              <a:gsLst>
                <a:gs pos="100000">
                  <a:schemeClr val="accent5">
                    <a:satMod val="103000"/>
                    <a:lumMod val="102000"/>
                    <a:tint val="94000"/>
                    <a:alpha val="60000"/>
                  </a:schemeClr>
                </a:gs>
                <a:gs pos="10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 dirty="0">
                <a:solidFill>
                  <a:schemeClr val="bg1"/>
                </a:solidFill>
              </a:endParaRPr>
            </a:p>
          </p:txBody>
        </p:sp>
        <p:sp>
          <p:nvSpPr>
            <p:cNvPr id="9" name="Text 7"/>
            <p:cNvSpPr/>
            <p:nvPr/>
          </p:nvSpPr>
          <p:spPr>
            <a:xfrm>
              <a:off x="600551" y="5379546"/>
              <a:ext cx="8261702" cy="55578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342900" indent="-342900" algn="l">
                <a:buSzPct val="100000"/>
                <a:buChar char="•"/>
              </a:pPr>
              <a:r>
                <a:rPr lang="ru-RU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Исследование 2025 года: снижение уровня психического благополучия подростков.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 8"/>
          <p:cNvSpPr/>
          <p:nvPr/>
        </p:nvSpPr>
        <p:spPr>
          <a:xfrm>
            <a:off x="7503557" y="2255282"/>
            <a:ext cx="6541532" cy="222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33982" y="1560292"/>
            <a:ext cx="13739150" cy="444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2800" dirty="0">
                <a:solidFill>
                  <a:srgbClr val="384653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Согласно данным Всемирной организации здравоохранения, около 10–20% подростков сталкиваются с проблемами психического здоровья.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363B91-5B60-4C80-A23B-B17125226335}"/>
              </a:ext>
            </a:extLst>
          </p:cNvPr>
          <p:cNvSpPr txBox="1"/>
          <p:nvPr/>
        </p:nvSpPr>
        <p:spPr>
          <a:xfrm>
            <a:off x="12573072" y="7680690"/>
            <a:ext cx="2023333" cy="534752"/>
          </a:xfrm>
          <a:prstGeom prst="rect">
            <a:avLst/>
          </a:prstGeom>
          <a:solidFill>
            <a:srgbClr val="FAF9F5"/>
          </a:solidFill>
          <a:ln>
            <a:solidFill>
              <a:srgbClr val="FAF9F5"/>
            </a:solidFill>
          </a:ln>
        </p:spPr>
        <p:txBody>
          <a:bodyPr wrap="square" rtlCol="0">
            <a:spAutoFit/>
          </a:bodyPr>
          <a:lstStyle/>
          <a:p>
            <a:endParaRPr lang="ru-K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43DF7295-E993-01E8-CDFA-7C77C641C66A}"/>
              </a:ext>
            </a:extLst>
          </p:cNvPr>
          <p:cNvSpPr/>
          <p:nvPr/>
        </p:nvSpPr>
        <p:spPr>
          <a:xfrm>
            <a:off x="532435" y="1180618"/>
            <a:ext cx="13739149" cy="794391"/>
          </a:xfrm>
          <a:prstGeom prst="roundRect">
            <a:avLst/>
          </a:prstGeom>
          <a:solidFill>
            <a:schemeClr val="accent5">
              <a:lumMod val="75000"/>
              <a:alpha val="71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sp>
        <p:nvSpPr>
          <p:cNvPr id="2" name="Text 0"/>
          <p:cNvSpPr/>
          <p:nvPr/>
        </p:nvSpPr>
        <p:spPr>
          <a:xfrm>
            <a:off x="4645581" y="413672"/>
            <a:ext cx="4343876" cy="542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ost Grotesk Medium" pitchFamily="34" charset="-122"/>
                <a:cs typeface="Times New Roman" panose="02020603050405020304" pitchFamily="18" charset="0"/>
              </a:rPr>
              <a:t>Факторы риска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694967" y="1295617"/>
            <a:ext cx="13576617" cy="521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несколько факторов риска, способствующих возникновению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аутодеструктивного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 среди подростков. Их знание и своевременное внимание к ним повышают эффективность профилактики.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68" y="2084546"/>
            <a:ext cx="868680" cy="104251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737360" y="2258258"/>
            <a:ext cx="2908221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Непонимание в семье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737360" y="2633901"/>
            <a:ext cx="12198072" cy="260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ru-RU" sz="2400" dirty="0">
                <a:solidFill>
                  <a:srgbClr val="384653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Ухудшение отношений между родителями и ребенком, конфликты и отсутствие поддержки.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968" y="3127057"/>
            <a:ext cx="868680" cy="104251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737360" y="3300770"/>
            <a:ext cx="4228267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Чрезмерный контроль или безразличие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1737360" y="3676412"/>
            <a:ext cx="12198072" cy="260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ru-RU" sz="2400" dirty="0">
                <a:solidFill>
                  <a:srgbClr val="4350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Излишний контроль или, наоборот, полное отсутствие внимания к ребенку.</a:t>
            </a:r>
            <a:endParaRPr lang="en-US" sz="2400" dirty="0">
              <a:solidFill>
                <a:srgbClr val="4350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68" y="4169569"/>
            <a:ext cx="868680" cy="1042511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737360" y="4343281"/>
            <a:ext cx="3063240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Host Grotesk Medium" pitchFamily="34" charset="-122"/>
                <a:cs typeface="Times New Roman" panose="02020603050405020304" pitchFamily="18" charset="0"/>
              </a:rPr>
              <a:t>Запугивание, насмешки </a:t>
            </a:r>
            <a:r>
              <a:rPr lang="ru-RU" sz="2800" dirty="0">
                <a:solidFill>
                  <a:srgbClr val="384653"/>
                </a:solidFill>
                <a:latin typeface="Times New Roman" panose="02020603050405020304" pitchFamily="18" charset="0"/>
                <a:ea typeface="Host Grotesk Medium" pitchFamily="34" charset="-122"/>
                <a:cs typeface="Times New Roman" panose="02020603050405020304" pitchFamily="18" charset="0"/>
              </a:rPr>
              <a:t>(буллинг)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1737360" y="4718923"/>
            <a:ext cx="12198072" cy="260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ru-RU" sz="2400" dirty="0">
                <a:solidFill>
                  <a:srgbClr val="384653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Преследование и унижения в школе или социальной среде.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968" y="5212080"/>
            <a:ext cx="868680" cy="104251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737360" y="5385792"/>
            <a:ext cx="2171938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Host Grotesk Medium" pitchFamily="34" charset="-122"/>
                <a:cs typeface="Times New Roman" panose="02020603050405020304" pitchFamily="18" charset="0"/>
              </a:rPr>
              <a:t>Низкая самооценка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9"/>
          <p:cNvSpPr/>
          <p:nvPr/>
        </p:nvSpPr>
        <p:spPr>
          <a:xfrm>
            <a:off x="1737360" y="5761434"/>
            <a:ext cx="12198072" cy="260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ru-RU" sz="2400" dirty="0">
                <a:solidFill>
                  <a:srgbClr val="384653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Неуверенность в себе, недооценка собственных способностей и постоянное сравнение с другими.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968" y="6254591"/>
            <a:ext cx="868680" cy="1042511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1737360" y="6428303"/>
            <a:ext cx="3579138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Host Grotesk Medium" pitchFamily="34" charset="-122"/>
                <a:cs typeface="Times New Roman" panose="02020603050405020304" pitchFamily="18" charset="0"/>
              </a:rPr>
              <a:t>Негативное влияние социальных сетей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1"/>
          <p:cNvSpPr/>
          <p:nvPr/>
        </p:nvSpPr>
        <p:spPr>
          <a:xfrm>
            <a:off x="1737360" y="6803946"/>
            <a:ext cx="12198072" cy="260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ru-RU" sz="2400" dirty="0">
                <a:solidFill>
                  <a:srgbClr val="384653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Негативный контент, кибербуллинг и отрыв от реальной жизни.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F003B2-4F91-4EF6-85B1-109242F0EF8E}"/>
              </a:ext>
            </a:extLst>
          </p:cNvPr>
          <p:cNvSpPr txBox="1"/>
          <p:nvPr/>
        </p:nvSpPr>
        <p:spPr>
          <a:xfrm>
            <a:off x="12573072" y="7680690"/>
            <a:ext cx="2023333" cy="534752"/>
          </a:xfrm>
          <a:prstGeom prst="rect">
            <a:avLst/>
          </a:prstGeom>
          <a:solidFill>
            <a:srgbClr val="FAF9F5"/>
          </a:solidFill>
          <a:ln>
            <a:solidFill>
              <a:srgbClr val="FAF9F5"/>
            </a:solidFill>
          </a:ln>
        </p:spPr>
        <p:txBody>
          <a:bodyPr wrap="square" rtlCol="0">
            <a:spAutoFit/>
          </a:bodyPr>
          <a:lstStyle/>
          <a:p>
            <a:endParaRPr lang="ru-K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2">
            <a:extLst>
              <a:ext uri="{FF2B5EF4-FFF2-40B4-BE49-F238E27FC236}">
                <a16:creationId xmlns:a16="http://schemas.microsoft.com/office/drawing/2014/main" id="{B8E5C9D3-3704-45BE-B2F2-16220536291F}"/>
              </a:ext>
            </a:extLst>
          </p:cNvPr>
          <p:cNvSpPr/>
          <p:nvPr/>
        </p:nvSpPr>
        <p:spPr>
          <a:xfrm>
            <a:off x="5872674" y="4395893"/>
            <a:ext cx="8045776" cy="2567186"/>
          </a:xfrm>
          <a:prstGeom prst="roundRect">
            <a:avLst>
              <a:gd name="adj" fmla="val 1693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aa-ET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0"/>
          <p:cNvSpPr/>
          <p:nvPr/>
        </p:nvSpPr>
        <p:spPr>
          <a:xfrm>
            <a:off x="3930579" y="764284"/>
            <a:ext cx="4767620" cy="5959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ru-RU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ost Grotesk Medium" pitchFamily="34" charset="-122"/>
                <a:cs typeface="Times New Roman" panose="02020603050405020304" pitchFamily="18" charset="0"/>
              </a:rPr>
              <a:t>Опасные признаки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2071009" y="4194145"/>
            <a:ext cx="7603331" cy="22860"/>
          </a:xfrm>
          <a:prstGeom prst="roundRect">
            <a:avLst>
              <a:gd name="adj" fmla="val 350376"/>
            </a:avLst>
          </a:prstGeom>
          <a:solidFill>
            <a:srgbClr val="BFD3D8"/>
          </a:solidFill>
          <a:ln/>
        </p:spPr>
        <p:txBody>
          <a:bodyPr/>
          <a:lstStyle/>
          <a:p>
            <a:endParaRPr lang="aa-ET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953333" y="4896621"/>
            <a:ext cx="7222093" cy="2861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395562" y="7024214"/>
            <a:ext cx="12787533" cy="10206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Если вы заметили хотя бы один из этих признаков,</a:t>
            </a:r>
          </a:p>
          <a:p>
            <a:pPr marL="0" indent="0" algn="ctr">
              <a:lnSpc>
                <a:spcPts val="2250"/>
              </a:lnSpc>
              <a:buNone/>
            </a:pP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ea typeface="Roboto" pitchFamily="34" charset="-122"/>
              <a:cs typeface="Times New Roman" panose="02020603050405020304" pitchFamily="18" charset="0"/>
            </a:endParaRPr>
          </a:p>
          <a:p>
            <a:pPr marL="0" indent="0" algn="ctr">
              <a:lnSpc>
                <a:spcPts val="2250"/>
              </a:lnSpc>
              <a:buNone/>
            </a:pP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ВАЖНО немедленно принять меры.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52423" y="1580397"/>
            <a:ext cx="8045776" cy="2272177"/>
          </a:xfrm>
          <a:prstGeom prst="roundRect">
            <a:avLst>
              <a:gd name="adj" fmla="val 1693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aa-ET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60F824E-71C6-45EC-AD4B-86FDC4DAB5F3}"/>
              </a:ext>
            </a:extLst>
          </p:cNvPr>
          <p:cNvGrpSpPr/>
          <p:nvPr/>
        </p:nvGrpSpPr>
        <p:grpSpPr>
          <a:xfrm>
            <a:off x="906749" y="1699619"/>
            <a:ext cx="7791450" cy="2139009"/>
            <a:chOff x="1748143" y="1993241"/>
            <a:chExt cx="7791450" cy="2139009"/>
          </a:xfrm>
        </p:grpSpPr>
        <p:sp>
          <p:nvSpPr>
            <p:cNvPr id="7" name="Text 4"/>
            <p:cNvSpPr/>
            <p:nvPr/>
          </p:nvSpPr>
          <p:spPr>
            <a:xfrm>
              <a:off x="1748143" y="1993241"/>
              <a:ext cx="2383750" cy="29789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300"/>
                </a:lnSpc>
                <a:buNone/>
              </a:pPr>
              <a:r>
                <a:rPr lang="ru-RU" sz="28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Host Grotesk Medium" pitchFamily="34" charset="-122"/>
                  <a:cs typeface="Times New Roman" panose="02020603050405020304" pitchFamily="18" charset="0"/>
                </a:rPr>
                <a:t>В поведении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65CA0CF4-9BEB-3108-0AE5-7E8508750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8143" y="2501034"/>
              <a:ext cx="7791450" cy="1631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ru-KZ" altLang="ru-KZ" sz="2000" b="1" i="0" u="none" strike="noStrike" cap="none" normalizeH="0" baseline="0" dirty="0">
                  <a:ln>
                    <a:noFill/>
                  </a:ln>
                  <a:solidFill>
                    <a:srgbClr val="43505B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Замкнутость:</a:t>
              </a:r>
              <a:r>
                <a:rPr kumimoji="0" lang="ru-KZ" altLang="ru-KZ" sz="2000" b="0" i="0" u="none" strike="noStrike" cap="none" normalizeH="0" baseline="0" dirty="0">
                  <a:ln>
                    <a:noFill/>
                  </a:ln>
                  <a:solidFill>
                    <a:srgbClr val="43505B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отказ от общения с друзьями и семьей;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ru-KZ" altLang="ru-KZ" sz="2000" b="1" i="0" u="none" strike="noStrike" cap="none" normalizeH="0" baseline="0" dirty="0">
                  <a:ln>
                    <a:noFill/>
                  </a:ln>
                  <a:solidFill>
                    <a:srgbClr val="43505B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Раздражительность:</a:t>
              </a:r>
              <a:r>
                <a:rPr kumimoji="0" lang="ru-KZ" altLang="ru-KZ" sz="2000" b="0" i="0" u="none" strike="noStrike" cap="none" normalizeH="0" baseline="0" dirty="0">
                  <a:ln>
                    <a:noFill/>
                  </a:ln>
                  <a:solidFill>
                    <a:srgbClr val="43505B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беспричинная агрессия, вспышки гнева, резкие изменения поведения;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ru-KZ" altLang="ru-KZ" sz="2000" b="1" i="0" u="none" strike="noStrike" cap="none" normalizeH="0" baseline="0" dirty="0">
                  <a:ln>
                    <a:noFill/>
                  </a:ln>
                  <a:solidFill>
                    <a:srgbClr val="43505B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Следы самоповреждений:</a:t>
              </a:r>
              <a:r>
                <a:rPr kumimoji="0" lang="ru-KZ" altLang="ru-KZ" sz="2000" b="0" i="0" u="none" strike="noStrike" cap="none" normalizeH="0" baseline="0" dirty="0">
                  <a:ln>
                    <a:noFill/>
                  </a:ln>
                  <a:solidFill>
                    <a:srgbClr val="43505B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порезы, ожоги или другие травмы на теле.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D800D9C-A0CA-4AF7-811D-24652C801863}"/>
              </a:ext>
            </a:extLst>
          </p:cNvPr>
          <p:cNvGrpSpPr/>
          <p:nvPr/>
        </p:nvGrpSpPr>
        <p:grpSpPr>
          <a:xfrm>
            <a:off x="6152401" y="4572522"/>
            <a:ext cx="7370040" cy="2272177"/>
            <a:chOff x="6152401" y="4357710"/>
            <a:chExt cx="7370040" cy="1949922"/>
          </a:xfrm>
        </p:grpSpPr>
        <p:sp>
          <p:nvSpPr>
            <p:cNvPr id="13" name="Text 10"/>
            <p:cNvSpPr/>
            <p:nvPr/>
          </p:nvSpPr>
          <p:spPr>
            <a:xfrm>
              <a:off x="6314389" y="4357710"/>
              <a:ext cx="2383750" cy="29789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300"/>
                </a:lnSpc>
                <a:buNone/>
              </a:pPr>
              <a:r>
                <a:rPr lang="ru-RU" sz="28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Host Grotesk Medium" pitchFamily="34" charset="-122"/>
                  <a:cs typeface="Times New Roman" panose="02020603050405020304" pitchFamily="18" charset="0"/>
                </a:rPr>
                <a:t>В эмоциональной сфере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0D0326B7-F68F-82E5-AAA7-0C128A048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2401" y="4676416"/>
              <a:ext cx="7370040" cy="1631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ru-KZ" altLang="ru-KZ" sz="2000" b="1" i="0" u="none" strike="noStrike" cap="none" normalizeH="0" baseline="0" dirty="0">
                  <a:ln>
                    <a:noFill/>
                  </a:ln>
                  <a:solidFill>
                    <a:srgbClr val="43505B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Безнадежность:</a:t>
              </a:r>
              <a:r>
                <a:rPr kumimoji="0" lang="ru-KZ" altLang="ru-KZ" sz="2000" b="0" i="0" u="none" strike="noStrike" cap="none" normalizeH="0" baseline="0" dirty="0">
                  <a:ln>
                    <a:noFill/>
                  </a:ln>
                  <a:solidFill>
                    <a:srgbClr val="43505B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утрата веры в будущее, отсутствие целей;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ru-KZ" altLang="ru-KZ" sz="2000" b="1" i="0" u="none" strike="noStrike" cap="none" normalizeH="0" baseline="0" dirty="0">
                  <a:ln>
                    <a:noFill/>
                  </a:ln>
                  <a:solidFill>
                    <a:srgbClr val="43505B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Самообвинение:</a:t>
              </a:r>
              <a:r>
                <a:rPr kumimoji="0" lang="ru-KZ" altLang="ru-KZ" sz="2000" b="0" i="0" u="none" strike="noStrike" cap="none" normalizeH="0" baseline="0" dirty="0">
                  <a:ln>
                    <a:noFill/>
                  </a:ln>
                  <a:solidFill>
                    <a:srgbClr val="43505B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обвинение себя в любых проблемах, негативное отношение к себе;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ru-KZ" altLang="ru-KZ" sz="2000" b="1" i="0" u="none" strike="noStrike" cap="none" normalizeH="0" baseline="0" dirty="0">
                  <a:ln>
                    <a:noFill/>
                  </a:ln>
                  <a:solidFill>
                    <a:srgbClr val="43505B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Снижение интереса к жизни:</a:t>
              </a:r>
              <a:r>
                <a:rPr kumimoji="0" lang="ru-KZ" altLang="ru-KZ" sz="2000" b="0" i="0" u="none" strike="noStrike" cap="none" normalizeH="0" baseline="0" dirty="0">
                  <a:ln>
                    <a:noFill/>
                  </a:ln>
                  <a:solidFill>
                    <a:srgbClr val="43505B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потеря интереса к ранее любимым занятиям, апатия.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18B3478-793B-44EF-9FF2-7ED3D6459666}"/>
              </a:ext>
            </a:extLst>
          </p:cNvPr>
          <p:cNvSpPr txBox="1"/>
          <p:nvPr/>
        </p:nvSpPr>
        <p:spPr>
          <a:xfrm>
            <a:off x="12573072" y="7680690"/>
            <a:ext cx="2023333" cy="534752"/>
          </a:xfrm>
          <a:prstGeom prst="rect">
            <a:avLst/>
          </a:prstGeom>
          <a:solidFill>
            <a:srgbClr val="FAF9F5"/>
          </a:solidFill>
          <a:ln>
            <a:solidFill>
              <a:srgbClr val="FAF9F5"/>
            </a:solidFill>
          </a:ln>
        </p:spPr>
        <p:txBody>
          <a:bodyPr wrap="square" rtlCol="0">
            <a:spAutoFit/>
          </a:bodyPr>
          <a:lstStyle/>
          <a:p>
            <a:endParaRPr lang="ru-K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D23BA7A8-4D75-4254-9095-240DBC6D0FCA}"/>
              </a:ext>
            </a:extLst>
          </p:cNvPr>
          <p:cNvSpPr txBox="1"/>
          <p:nvPr/>
        </p:nvSpPr>
        <p:spPr>
          <a:xfrm>
            <a:off x="12573072" y="7680690"/>
            <a:ext cx="2023333" cy="534752"/>
          </a:xfrm>
          <a:prstGeom prst="rect">
            <a:avLst/>
          </a:prstGeom>
          <a:solidFill>
            <a:srgbClr val="FAF9F5"/>
          </a:solidFill>
          <a:ln>
            <a:solidFill>
              <a:srgbClr val="FAF9F5"/>
            </a:solidFill>
          </a:ln>
        </p:spPr>
        <p:txBody>
          <a:bodyPr wrap="square" rtlCol="0">
            <a:spAutoFit/>
          </a:bodyPr>
          <a:lstStyle/>
          <a:p>
            <a:endParaRPr lang="ru-KZ" dirty="0"/>
          </a:p>
        </p:txBody>
      </p:sp>
      <p:sp>
        <p:nvSpPr>
          <p:cNvPr id="2" name="Text 0"/>
          <p:cNvSpPr/>
          <p:nvPr/>
        </p:nvSpPr>
        <p:spPr>
          <a:xfrm>
            <a:off x="2149754" y="544593"/>
            <a:ext cx="9381768" cy="602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ru-RU" sz="4800" b="1" dirty="0">
                <a:solidFill>
                  <a:srgbClr val="2E3C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ost Grotesk Medium" pitchFamily="34" charset="-122"/>
                <a:cs typeface="Times New Roman" panose="02020603050405020304" pitchFamily="18" charset="0"/>
              </a:rPr>
              <a:t>Какие ошибки могут допустить родители?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71049" y="1267778"/>
            <a:ext cx="13088303" cy="289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ru-RU" sz="2800" dirty="0">
                <a:solidFill>
                  <a:srgbClr val="384653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Некоторые родители совершают ошибки, игнорируя или неправильно </a:t>
            </a:r>
          </a:p>
          <a:p>
            <a:pPr marL="0" indent="0" algn="l">
              <a:lnSpc>
                <a:spcPts val="2250"/>
              </a:lnSpc>
              <a:buNone/>
            </a:pPr>
            <a:r>
              <a:rPr lang="ru-RU" sz="2800" dirty="0">
                <a:solidFill>
                  <a:srgbClr val="384653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понимая проблемы своего ребенка.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1060133" y="2240756"/>
            <a:ext cx="12799219" cy="11563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50"/>
              </a:lnSpc>
            </a:pPr>
            <a:r>
              <a:rPr lang="ru-RU" sz="2400" dirty="0">
                <a:solidFill>
                  <a:srgbClr val="4350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❌ «Ты это выдумываешь»</a:t>
            </a:r>
            <a:br>
              <a:rPr lang="ru-RU" sz="2400" dirty="0">
                <a:solidFill>
                  <a:srgbClr val="4350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4350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❌ «Ты ведь не хуже других»</a:t>
            </a:r>
            <a:br>
              <a:rPr lang="ru-RU" sz="2400" dirty="0">
                <a:solidFill>
                  <a:srgbClr val="4350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4350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❌ «Возьми себя в руки»</a:t>
            </a:r>
            <a:br>
              <a:rPr lang="ru-RU" sz="2400" dirty="0">
                <a:solidFill>
                  <a:srgbClr val="4350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4350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❌ Сравнение и упреки</a:t>
            </a:r>
            <a:endParaRPr lang="en-US" sz="2400" dirty="0">
              <a:solidFill>
                <a:srgbClr val="4350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71049" y="2023943"/>
            <a:ext cx="22860" cy="1589961"/>
          </a:xfrm>
          <a:prstGeom prst="rect">
            <a:avLst/>
          </a:prstGeom>
          <a:solidFill>
            <a:srgbClr val="95CCDA"/>
          </a:solidFill>
          <a:ln/>
        </p:spPr>
        <p:txBody>
          <a:bodyPr/>
          <a:lstStyle/>
          <a:p>
            <a:endParaRPr lang="aa-ET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71049" y="3830717"/>
            <a:ext cx="13088303" cy="578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ru-RU" sz="2000" dirty="0">
                <a:solidFill>
                  <a:srgbClr val="384653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Такие слова только усугубляют внутреннее состояние ребенка и разрушают его доверие к родителям. В трудной ситуации действия родителей должны быть правильными.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71049" y="4625697"/>
            <a:ext cx="192762" cy="2408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000" dirty="0">
                <a:solidFill>
                  <a:srgbClr val="384653"/>
                </a:solidFill>
                <a:latin typeface="Times New Roman" panose="02020603050405020304" pitchFamily="18" charset="0"/>
                <a:ea typeface="Host Grotesk Light" pitchFamily="34" charset="-122"/>
                <a:cs typeface="Times New Roman" panose="02020603050405020304" pitchFamily="18" charset="0"/>
              </a:rPr>
              <a:t>01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49" y="4930259"/>
            <a:ext cx="4234220" cy="2286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654487" y="5073848"/>
            <a:ext cx="2409468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ru-RU" sz="2800" b="1" dirty="0">
                <a:solidFill>
                  <a:srgbClr val="384653"/>
                </a:solidFill>
                <a:latin typeface="Times New Roman" panose="02020603050405020304" pitchFamily="18" charset="0"/>
                <a:ea typeface="Host Grotesk Medium" pitchFamily="34" charset="-122"/>
                <a:cs typeface="Times New Roman" panose="02020603050405020304" pitchFamily="18" charset="0"/>
              </a:rPr>
              <a:t>Сохранять спокойствие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71049" y="5489138"/>
            <a:ext cx="4234220" cy="578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ru-RU" sz="2400" dirty="0">
                <a:solidFill>
                  <a:srgbClr val="384653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Вместо ссор — спокойное</a:t>
            </a:r>
          </a:p>
          <a:p>
            <a:pPr marL="0" indent="0" algn="l">
              <a:lnSpc>
                <a:spcPts val="2250"/>
              </a:lnSpc>
              <a:buNone/>
            </a:pPr>
            <a:r>
              <a:rPr lang="ru-RU" sz="2400" dirty="0">
                <a:solidFill>
                  <a:srgbClr val="384653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принятие ситуации.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4968166" y="4642605"/>
            <a:ext cx="192762" cy="2408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000" dirty="0">
                <a:solidFill>
                  <a:srgbClr val="384653"/>
                </a:solidFill>
                <a:latin typeface="Times New Roman" panose="02020603050405020304" pitchFamily="18" charset="0"/>
                <a:ea typeface="Host Grotesk Light" pitchFamily="34" charset="-122"/>
                <a:cs typeface="Times New Roman" panose="02020603050405020304" pitchFamily="18" charset="0"/>
              </a:rPr>
              <a:t>02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031" y="4930259"/>
            <a:ext cx="4234220" cy="22860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4708297" y="5089208"/>
            <a:ext cx="3197066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ru-RU" sz="2800" b="1" dirty="0">
                <a:solidFill>
                  <a:srgbClr val="384653"/>
                </a:solidFill>
                <a:latin typeface="Times New Roman" panose="02020603050405020304" pitchFamily="18" charset="0"/>
                <a:ea typeface="Host Grotesk Medium" pitchFamily="34" charset="-122"/>
                <a:cs typeface="Times New Roman" panose="02020603050405020304" pitchFamily="18" charset="0"/>
              </a:rPr>
              <a:t>Не оставлять ребенка одного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4968166" y="5506046"/>
            <a:ext cx="4234220" cy="578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ru-RU" sz="2400" dirty="0">
                <a:solidFill>
                  <a:srgbClr val="384653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Поддерживать и показывать, что вы рядом.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9625013" y="4625697"/>
            <a:ext cx="192762" cy="2408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000" dirty="0">
                <a:solidFill>
                  <a:srgbClr val="384653"/>
                </a:solidFill>
                <a:latin typeface="Times New Roman" panose="02020603050405020304" pitchFamily="18" charset="0"/>
                <a:ea typeface="Host Grotesk Light" pitchFamily="34" charset="-122"/>
                <a:cs typeface="Times New Roman" panose="02020603050405020304" pitchFamily="18" charset="0"/>
              </a:rPr>
              <a:t>03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013" y="4930259"/>
            <a:ext cx="4234339" cy="22860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9625013" y="5072301"/>
            <a:ext cx="2409468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ru-RU" sz="2800" b="1" dirty="0">
                <a:solidFill>
                  <a:srgbClr val="384653"/>
                </a:solidFill>
                <a:latin typeface="Times New Roman" panose="02020603050405020304" pitchFamily="18" charset="0"/>
                <a:ea typeface="Host Grotesk Medium" pitchFamily="34" charset="-122"/>
                <a:cs typeface="Times New Roman" panose="02020603050405020304" pitchFamily="18" charset="0"/>
              </a:rPr>
              <a:t>Не обвинять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3"/>
          <p:cNvSpPr/>
          <p:nvPr/>
        </p:nvSpPr>
        <p:spPr>
          <a:xfrm>
            <a:off x="9625013" y="5489138"/>
            <a:ext cx="4234339" cy="578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ru-RU" sz="2400" dirty="0">
                <a:solidFill>
                  <a:srgbClr val="384653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Понимать его чувства и избегать обвинений.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4"/>
          <p:cNvSpPr/>
          <p:nvPr/>
        </p:nvSpPr>
        <p:spPr>
          <a:xfrm>
            <a:off x="771049" y="6404610"/>
            <a:ext cx="192762" cy="2408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000" dirty="0">
                <a:solidFill>
                  <a:srgbClr val="384653"/>
                </a:solidFill>
                <a:latin typeface="Times New Roman" panose="02020603050405020304" pitchFamily="18" charset="0"/>
                <a:ea typeface="Host Grotesk Light" pitchFamily="34" charset="-122"/>
                <a:cs typeface="Times New Roman" panose="02020603050405020304" pitchFamily="18" charset="0"/>
              </a:rPr>
              <a:t>04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049" y="6688812"/>
            <a:ext cx="6447711" cy="22860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771049" y="6851213"/>
            <a:ext cx="2409468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ru-RU" sz="2800" b="1" dirty="0">
                <a:solidFill>
                  <a:srgbClr val="384653"/>
                </a:solidFill>
                <a:latin typeface="Times New Roman" panose="02020603050405020304" pitchFamily="18" charset="0"/>
                <a:ea typeface="Host Grotesk Medium" pitchFamily="34" charset="-122"/>
                <a:cs typeface="Times New Roman" panose="02020603050405020304" pitchFamily="18" charset="0"/>
              </a:rPr>
              <a:t>Обращаться к специалистам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16"/>
          <p:cNvSpPr/>
          <p:nvPr/>
        </p:nvSpPr>
        <p:spPr>
          <a:xfrm>
            <a:off x="771049" y="7268051"/>
            <a:ext cx="6447711" cy="289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ru-RU" sz="2400" dirty="0">
                <a:solidFill>
                  <a:srgbClr val="384653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Искать помощь психолога или психиатра.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17"/>
          <p:cNvSpPr/>
          <p:nvPr/>
        </p:nvSpPr>
        <p:spPr>
          <a:xfrm>
            <a:off x="7221022" y="6404610"/>
            <a:ext cx="192762" cy="2408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000" dirty="0">
                <a:solidFill>
                  <a:srgbClr val="384653"/>
                </a:solidFill>
                <a:latin typeface="Times New Roman" panose="02020603050405020304" pitchFamily="18" charset="0"/>
                <a:ea typeface="Host Grotesk Light" pitchFamily="34" charset="-122"/>
                <a:cs typeface="Times New Roman" panose="02020603050405020304" pitchFamily="18" charset="0"/>
              </a:rPr>
              <a:t>05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1522" y="6688812"/>
            <a:ext cx="6447830" cy="22860"/>
          </a:xfrm>
          <a:prstGeom prst="rect">
            <a:avLst/>
          </a:prstGeom>
        </p:spPr>
      </p:pic>
      <p:sp>
        <p:nvSpPr>
          <p:cNvPr id="25" name="Text 18"/>
          <p:cNvSpPr/>
          <p:nvPr/>
        </p:nvSpPr>
        <p:spPr>
          <a:xfrm>
            <a:off x="7163872" y="6851213"/>
            <a:ext cx="4022288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ru-RU" sz="2800" b="1" dirty="0">
                <a:solidFill>
                  <a:srgbClr val="384653"/>
                </a:solidFill>
                <a:latin typeface="Times New Roman" panose="02020603050405020304" pitchFamily="18" charset="0"/>
                <a:ea typeface="Host Grotesk Medium" pitchFamily="34" charset="-122"/>
                <a:cs typeface="Times New Roman" panose="02020603050405020304" pitchFamily="18" charset="0"/>
              </a:rPr>
              <a:t>Связаться со школьным психологом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19"/>
          <p:cNvSpPr/>
          <p:nvPr/>
        </p:nvSpPr>
        <p:spPr>
          <a:xfrm>
            <a:off x="7221022" y="7195780"/>
            <a:ext cx="6447830" cy="289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ru-RU" sz="2400" dirty="0">
                <a:solidFill>
                  <a:srgbClr val="384653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Использовать возможности психологической </a:t>
            </a:r>
          </a:p>
          <a:p>
            <a:pPr marL="0" indent="0" algn="l">
              <a:lnSpc>
                <a:spcPts val="2250"/>
              </a:lnSpc>
              <a:buNone/>
            </a:pPr>
            <a:r>
              <a:rPr lang="ru-RU" sz="2400" dirty="0">
                <a:solidFill>
                  <a:srgbClr val="384653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поддержки в школе.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1DE4513F-33A3-5F3D-23A6-C2961B873D11}"/>
              </a:ext>
            </a:extLst>
          </p:cNvPr>
          <p:cNvSpPr/>
          <p:nvPr/>
        </p:nvSpPr>
        <p:spPr>
          <a:xfrm>
            <a:off x="578287" y="4524495"/>
            <a:ext cx="3981376" cy="1706641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FCE78763-7C41-C47D-3B3D-A926C8796150}"/>
              </a:ext>
            </a:extLst>
          </p:cNvPr>
          <p:cNvSpPr/>
          <p:nvPr/>
        </p:nvSpPr>
        <p:spPr>
          <a:xfrm>
            <a:off x="4679512" y="4486039"/>
            <a:ext cx="4752739" cy="176200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E25A2334-9D44-1C2C-837B-400BCE56DA9B}"/>
              </a:ext>
            </a:extLst>
          </p:cNvPr>
          <p:cNvSpPr/>
          <p:nvPr/>
        </p:nvSpPr>
        <p:spPr>
          <a:xfrm>
            <a:off x="9529240" y="4469131"/>
            <a:ext cx="4330111" cy="176200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56F39EC5-49D4-2325-ED11-DF7A532736C2}"/>
              </a:ext>
            </a:extLst>
          </p:cNvPr>
          <p:cNvSpPr/>
          <p:nvPr/>
        </p:nvSpPr>
        <p:spPr>
          <a:xfrm>
            <a:off x="578287" y="6291383"/>
            <a:ext cx="6262351" cy="150947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74D137D9-0CF8-F99B-62A8-4CFFCD7AAFE2}"/>
              </a:ext>
            </a:extLst>
          </p:cNvPr>
          <p:cNvSpPr/>
          <p:nvPr/>
        </p:nvSpPr>
        <p:spPr>
          <a:xfrm>
            <a:off x="7033401" y="6291383"/>
            <a:ext cx="7191886" cy="1509476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890670" y="582454"/>
            <a:ext cx="4848701" cy="5298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150"/>
              </a:lnSpc>
              <a:buNone/>
            </a:pP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ost Grotesk Medium" pitchFamily="34" charset="-122"/>
                <a:cs typeface="Times New Roman" panose="02020603050405020304" pitchFamily="18" charset="0"/>
              </a:rPr>
              <a:t>Защитные факторы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678180" y="1461968"/>
            <a:ext cx="13274040" cy="5086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ru-RU" sz="2800" dirty="0">
                <a:solidFill>
                  <a:srgbClr val="384653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Роль защитных факторов в профилактике </a:t>
            </a:r>
            <a:r>
              <a:rPr lang="ru-RU" sz="2800" dirty="0" err="1">
                <a:solidFill>
                  <a:srgbClr val="384653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аутодеструктивного</a:t>
            </a:r>
            <a:r>
              <a:rPr lang="ru-RU" sz="2800" dirty="0">
                <a:solidFill>
                  <a:srgbClr val="384653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поведения крайне важна. Они укрепляют психическую устойчивость ребенка и помогают ему в трудные моменты.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678180" y="2415659"/>
            <a:ext cx="4311610" cy="1491496"/>
          </a:xfrm>
          <a:prstGeom prst="roundRect">
            <a:avLst>
              <a:gd name="adj" fmla="val 7357"/>
            </a:avLst>
          </a:prstGeom>
          <a:solidFill>
            <a:srgbClr val="FAF9F5"/>
          </a:solidFill>
          <a:ln/>
        </p:spPr>
        <p:txBody>
          <a:bodyPr/>
          <a:lstStyle/>
          <a:p>
            <a:endParaRPr lang="aa-ET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87" y="2288621"/>
            <a:ext cx="4311610" cy="412313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608" y="2161342"/>
            <a:ext cx="508635" cy="508635"/>
          </a:xfrm>
          <a:prstGeom prst="rect">
            <a:avLst/>
          </a:prstGeom>
        </p:spPr>
      </p:pic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32127" y="2313861"/>
            <a:ext cx="203478" cy="20347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70585" y="2839522"/>
            <a:ext cx="2409825" cy="2649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ru-RU" sz="2800" dirty="0">
                <a:solidFill>
                  <a:srgbClr val="384653"/>
                </a:solidFill>
                <a:latin typeface="Times New Roman" panose="02020603050405020304" pitchFamily="18" charset="0"/>
                <a:ea typeface="Host Grotesk Medium" pitchFamily="34" charset="-122"/>
                <a:cs typeface="Times New Roman" panose="02020603050405020304" pitchFamily="18" charset="0"/>
              </a:rPr>
              <a:t>Семейное тепло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870585" y="3206115"/>
            <a:ext cx="3926800" cy="5086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ru-RU" sz="2000" dirty="0">
                <a:solidFill>
                  <a:srgbClr val="384653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Для того чтобы ребенок чувствовал себя в безопасности и любимым, важно семейное тепло.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5"/>
          <p:cNvSpPr/>
          <p:nvPr/>
        </p:nvSpPr>
        <p:spPr>
          <a:xfrm>
            <a:off x="5159335" y="2415659"/>
            <a:ext cx="4311610" cy="1491496"/>
          </a:xfrm>
          <a:prstGeom prst="roundRect">
            <a:avLst>
              <a:gd name="adj" fmla="val 7357"/>
            </a:avLst>
          </a:prstGeom>
          <a:solidFill>
            <a:srgbClr val="FAF9F5"/>
          </a:solidFill>
          <a:ln/>
        </p:spPr>
        <p:txBody>
          <a:bodyPr/>
          <a:lstStyle/>
          <a:p>
            <a:endParaRPr lang="aa-ET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35" y="2299691"/>
            <a:ext cx="4311610" cy="370286"/>
          </a:xfrm>
          <a:prstGeom prst="rect">
            <a:avLst/>
          </a:prstGeom>
        </p:spPr>
      </p:pic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0763" y="2161342"/>
            <a:ext cx="508635" cy="508635"/>
          </a:xfrm>
          <a:prstGeom prst="rect">
            <a:avLst/>
          </a:prstGeom>
        </p:spPr>
      </p:pic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13282" y="2313861"/>
            <a:ext cx="203478" cy="203478"/>
          </a:xfrm>
          <a:prstGeom prst="rect">
            <a:avLst/>
          </a:prstGeom>
        </p:spPr>
      </p:pic>
      <p:sp>
        <p:nvSpPr>
          <p:cNvPr id="14" name="Text 6"/>
          <p:cNvSpPr/>
          <p:nvPr/>
        </p:nvSpPr>
        <p:spPr>
          <a:xfrm>
            <a:off x="5351740" y="2839522"/>
            <a:ext cx="2119551" cy="2649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ru-RU" sz="2800" dirty="0">
                <a:solidFill>
                  <a:srgbClr val="384653"/>
                </a:solidFill>
                <a:latin typeface="Times New Roman" panose="02020603050405020304" pitchFamily="18" charset="0"/>
                <a:ea typeface="Host Grotesk Medium" pitchFamily="34" charset="-122"/>
                <a:cs typeface="Times New Roman" panose="02020603050405020304" pitchFamily="18" charset="0"/>
              </a:rPr>
              <a:t>Открытое общение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7"/>
          <p:cNvSpPr/>
          <p:nvPr/>
        </p:nvSpPr>
        <p:spPr>
          <a:xfrm>
            <a:off x="5351740" y="3206115"/>
            <a:ext cx="3926800" cy="5086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ru-RU" sz="2000" dirty="0">
                <a:solidFill>
                  <a:srgbClr val="384653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Открытые разговоры с ребенком, умение слушать и стремление понять его проблемы.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hape 8"/>
          <p:cNvSpPr/>
          <p:nvPr/>
        </p:nvSpPr>
        <p:spPr>
          <a:xfrm>
            <a:off x="9640491" y="2415659"/>
            <a:ext cx="4311610" cy="1491496"/>
          </a:xfrm>
          <a:prstGeom prst="roundRect">
            <a:avLst>
              <a:gd name="adj" fmla="val 7357"/>
            </a:avLst>
          </a:prstGeom>
          <a:solidFill>
            <a:srgbClr val="FAF9F5"/>
          </a:solidFill>
          <a:ln/>
        </p:spPr>
        <p:txBody>
          <a:bodyPr/>
          <a:lstStyle/>
          <a:p>
            <a:endParaRPr lang="aa-ET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3464" y="2313979"/>
            <a:ext cx="4311610" cy="355998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1919" y="2161342"/>
            <a:ext cx="508635" cy="508635"/>
          </a:xfrm>
          <a:prstGeom prst="rect">
            <a:avLst/>
          </a:prstGeom>
        </p:spPr>
      </p:pic>
      <p:pic>
        <p:nvPicPr>
          <p:cNvPr id="19" name="Image 8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694438" y="2313861"/>
            <a:ext cx="203478" cy="203478"/>
          </a:xfrm>
          <a:prstGeom prst="rect">
            <a:avLst/>
          </a:prstGeom>
        </p:spPr>
      </p:pic>
      <p:sp>
        <p:nvSpPr>
          <p:cNvPr id="20" name="Text 9"/>
          <p:cNvSpPr/>
          <p:nvPr/>
        </p:nvSpPr>
        <p:spPr>
          <a:xfrm>
            <a:off x="9832896" y="2839522"/>
            <a:ext cx="2119551" cy="2649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ru-RU" sz="2800" dirty="0">
                <a:solidFill>
                  <a:srgbClr val="384653"/>
                </a:solidFill>
                <a:latin typeface="Times New Roman" panose="02020603050405020304" pitchFamily="18" charset="0"/>
                <a:ea typeface="Host Grotesk Medium" pitchFamily="34" charset="-122"/>
                <a:cs typeface="Times New Roman" panose="02020603050405020304" pitchFamily="18" charset="0"/>
              </a:rPr>
              <a:t>Совместное время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10"/>
          <p:cNvSpPr/>
          <p:nvPr/>
        </p:nvSpPr>
        <p:spPr>
          <a:xfrm>
            <a:off x="9832896" y="3206115"/>
            <a:ext cx="3926800" cy="5086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ru-RU" sz="2000" dirty="0">
                <a:solidFill>
                  <a:srgbClr val="384653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Совместное проведение времени и общие интересы укрепляют семейные связи.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hape 11"/>
          <p:cNvSpPr/>
          <p:nvPr/>
        </p:nvSpPr>
        <p:spPr>
          <a:xfrm>
            <a:off x="678180" y="4331018"/>
            <a:ext cx="6552128" cy="1491496"/>
          </a:xfrm>
          <a:prstGeom prst="roundRect">
            <a:avLst>
              <a:gd name="adj" fmla="val 7357"/>
            </a:avLst>
          </a:prstGeom>
          <a:solidFill>
            <a:srgbClr val="FAF9F5"/>
          </a:solidFill>
          <a:ln/>
        </p:spPr>
        <p:txBody>
          <a:bodyPr/>
          <a:lstStyle/>
          <a:p>
            <a:endParaRPr lang="aa-ET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8180" y="4219118"/>
            <a:ext cx="6552128" cy="336470"/>
          </a:xfrm>
          <a:prstGeom prst="rect">
            <a:avLst/>
          </a:prstGeom>
        </p:spPr>
      </p:pic>
      <p:pic>
        <p:nvPicPr>
          <p:cNvPr id="24" name="Image 1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9867" y="4076700"/>
            <a:ext cx="508635" cy="508635"/>
          </a:xfrm>
          <a:prstGeom prst="rect">
            <a:avLst/>
          </a:prstGeom>
        </p:spPr>
      </p:pic>
      <p:pic>
        <p:nvPicPr>
          <p:cNvPr id="25" name="Image 11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52386" y="4229219"/>
            <a:ext cx="203478" cy="203478"/>
          </a:xfrm>
          <a:prstGeom prst="rect">
            <a:avLst/>
          </a:prstGeom>
        </p:spPr>
      </p:pic>
      <p:sp>
        <p:nvSpPr>
          <p:cNvPr id="26" name="Text 12"/>
          <p:cNvSpPr/>
          <p:nvPr/>
        </p:nvSpPr>
        <p:spPr>
          <a:xfrm>
            <a:off x="870585" y="4754880"/>
            <a:ext cx="2418993" cy="2649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ru-RU" sz="2800" dirty="0">
                <a:solidFill>
                  <a:srgbClr val="384653"/>
                </a:solidFill>
                <a:latin typeface="Times New Roman" panose="02020603050405020304" pitchFamily="18" charset="0"/>
                <a:ea typeface="Host Grotesk Medium" pitchFamily="34" charset="-122"/>
                <a:cs typeface="Times New Roman" panose="02020603050405020304" pitchFamily="18" charset="0"/>
              </a:rPr>
              <a:t>Личный пример родителей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13"/>
          <p:cNvSpPr/>
          <p:nvPr/>
        </p:nvSpPr>
        <p:spPr>
          <a:xfrm>
            <a:off x="870585" y="5121473"/>
            <a:ext cx="6167318" cy="5086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ru-RU" sz="2000" dirty="0">
                <a:solidFill>
                  <a:srgbClr val="384653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Позитивное отношение родителей к жизни и их навыки преодоления трудностей служат примером для ребенка.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hape 14"/>
          <p:cNvSpPr/>
          <p:nvPr/>
        </p:nvSpPr>
        <p:spPr>
          <a:xfrm>
            <a:off x="7399853" y="4331018"/>
            <a:ext cx="6552248" cy="1491496"/>
          </a:xfrm>
          <a:prstGeom prst="roundRect">
            <a:avLst>
              <a:gd name="adj" fmla="val 7357"/>
            </a:avLst>
          </a:prstGeom>
          <a:solidFill>
            <a:srgbClr val="FAF9F5"/>
          </a:solidFill>
          <a:ln/>
        </p:spPr>
        <p:txBody>
          <a:bodyPr/>
          <a:lstStyle/>
          <a:p>
            <a:endParaRPr lang="aa-ET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Image 12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99853" y="4213444"/>
            <a:ext cx="6552248" cy="336470"/>
          </a:xfrm>
          <a:prstGeom prst="rect">
            <a:avLst/>
          </a:prstGeom>
        </p:spPr>
      </p:pic>
      <p:pic>
        <p:nvPicPr>
          <p:cNvPr id="30" name="Image 1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1660" y="4076700"/>
            <a:ext cx="508635" cy="508635"/>
          </a:xfrm>
          <a:prstGeom prst="rect">
            <a:avLst/>
          </a:prstGeom>
        </p:spPr>
      </p:pic>
      <p:pic>
        <p:nvPicPr>
          <p:cNvPr id="31" name="Image 14" descr="preencoded.png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574179" y="4229219"/>
            <a:ext cx="203478" cy="203478"/>
          </a:xfrm>
          <a:prstGeom prst="rect">
            <a:avLst/>
          </a:prstGeom>
        </p:spPr>
      </p:pic>
      <p:sp>
        <p:nvSpPr>
          <p:cNvPr id="32" name="Text 15"/>
          <p:cNvSpPr/>
          <p:nvPr/>
        </p:nvSpPr>
        <p:spPr>
          <a:xfrm>
            <a:off x="7592258" y="4754880"/>
            <a:ext cx="3283744" cy="2649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ru-RU" sz="2800" dirty="0">
                <a:solidFill>
                  <a:srgbClr val="384653"/>
                </a:solidFill>
                <a:latin typeface="Times New Roman" panose="02020603050405020304" pitchFamily="18" charset="0"/>
                <a:ea typeface="Host Grotesk Medium" pitchFamily="34" charset="-122"/>
                <a:cs typeface="Times New Roman" panose="02020603050405020304" pitchFamily="18" charset="0"/>
              </a:rPr>
              <a:t>Осознание ценности ребенка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16"/>
          <p:cNvSpPr/>
          <p:nvPr/>
        </p:nvSpPr>
        <p:spPr>
          <a:xfrm>
            <a:off x="7592258" y="5121473"/>
            <a:ext cx="6167437" cy="5086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ru-RU" sz="2000" dirty="0">
                <a:solidFill>
                  <a:srgbClr val="384653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Признание уникальности ребенка, поддержка его достижений и вера в него.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17"/>
          <p:cNvSpPr/>
          <p:nvPr/>
        </p:nvSpPr>
        <p:spPr>
          <a:xfrm>
            <a:off x="678180" y="6076831"/>
            <a:ext cx="3391257" cy="4238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ru-RU" sz="4000" b="1" dirty="0">
                <a:solidFill>
                  <a:srgbClr val="2E3C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ost Grotesk Medium" pitchFamily="34" charset="-122"/>
                <a:cs typeface="Times New Roman" panose="02020603050405020304" pitchFamily="18" charset="0"/>
              </a:rPr>
              <a:t>Запомним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1">
            <a:extLst>
              <a:ext uri="{FF2B5EF4-FFF2-40B4-BE49-F238E27FC236}">
                <a16:creationId xmlns:a16="http://schemas.microsoft.com/office/drawing/2014/main" id="{94BCEB88-7E6B-6997-551E-8D44D149A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711" y="6500694"/>
            <a:ext cx="1325689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2400" b="1" i="0" u="none" strike="noStrike" cap="none" normalizeH="0" baseline="0" dirty="0">
                <a:ln>
                  <a:noFill/>
                </a:ln>
                <a:solidFill>
                  <a:srgbClr val="43505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признак важен: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43505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обращайте внимание даже на самые незначительные изменения.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2400" b="1" i="0" u="none" strike="noStrike" cap="none" normalizeH="0" baseline="0" dirty="0">
                <a:ln>
                  <a:noFill/>
                </a:ln>
                <a:solidFill>
                  <a:srgbClr val="43505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слово имеет значение: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43505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будьте осторожны в разговоре с ребенком.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2400" b="1" i="0" u="none" strike="noStrike" cap="none" normalizeH="0" baseline="0" dirty="0">
                <a:ln>
                  <a:noFill/>
                </a:ln>
                <a:solidFill>
                  <a:srgbClr val="43505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ждет, чтобы его услышали не тогда, когда он просит помощи, а когда подает сигналы:</a:t>
            </a:r>
            <a:r>
              <a:rPr kumimoji="0" lang="ru-KZ" altLang="ru-KZ" sz="2400" b="0" i="0" u="none" strike="noStrike" cap="none" normalizeH="0" baseline="0" dirty="0">
                <a:ln>
                  <a:noFill/>
                </a:ln>
                <a:solidFill>
                  <a:srgbClr val="43505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загляните в его внутренний мир.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FFA5EF-89E1-420D-A97F-A0CE33DE5BC1}"/>
              </a:ext>
            </a:extLst>
          </p:cNvPr>
          <p:cNvSpPr txBox="1"/>
          <p:nvPr/>
        </p:nvSpPr>
        <p:spPr>
          <a:xfrm>
            <a:off x="12573072" y="7680690"/>
            <a:ext cx="2023333" cy="534752"/>
          </a:xfrm>
          <a:prstGeom prst="rect">
            <a:avLst/>
          </a:prstGeom>
          <a:solidFill>
            <a:srgbClr val="FAF9F5"/>
          </a:solidFill>
          <a:ln>
            <a:solidFill>
              <a:srgbClr val="FAF9F5"/>
            </a:solidFill>
          </a:ln>
        </p:spPr>
        <p:txBody>
          <a:bodyPr wrap="square" rtlCol="0">
            <a:spAutoFit/>
          </a:bodyPr>
          <a:lstStyle/>
          <a:p>
            <a:endParaRPr lang="ru-K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: стрелка вниз 5">
            <a:extLst>
              <a:ext uri="{FF2B5EF4-FFF2-40B4-BE49-F238E27FC236}">
                <a16:creationId xmlns:a16="http://schemas.microsoft.com/office/drawing/2014/main" id="{BBBCC358-3828-889D-4534-324AB1401213}"/>
              </a:ext>
            </a:extLst>
          </p:cNvPr>
          <p:cNvSpPr/>
          <p:nvPr/>
        </p:nvSpPr>
        <p:spPr>
          <a:xfrm>
            <a:off x="671332" y="1979271"/>
            <a:ext cx="8021255" cy="1701478"/>
          </a:xfrm>
          <a:prstGeom prst="downArrowCallout">
            <a:avLst/>
          </a:prstGeom>
          <a:solidFill>
            <a:schemeClr val="accent5">
              <a:lumMod val="75000"/>
              <a:alpha val="71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 dirty="0"/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448969" y="835702"/>
            <a:ext cx="496181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ru-RU" sz="5400" b="1" dirty="0">
                <a:solidFill>
                  <a:srgbClr val="2E3C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ost Grotesk Medium" pitchFamily="34" charset="-122"/>
                <a:cs typeface="Times New Roman" panose="02020603050405020304" pitchFamily="18" charset="0"/>
              </a:rPr>
              <a:t>Заключение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89" y="2112249"/>
            <a:ext cx="7556421" cy="5953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00"/>
              </a:lnSpc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Самое важное для ребенка — это понимание и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принятие.Ваша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поддержка — это его надежда на жизнь и вера в будущее.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89" y="3928446"/>
            <a:ext cx="7556421" cy="14882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buNone/>
            </a:pPr>
            <a:r>
              <a:rPr lang="ru-RU" sz="2800" dirty="0">
                <a:solidFill>
                  <a:srgbClr val="384653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Психическое здоровье подростков — важная часть здоровья всего общества. Каждый родитель должен быть готов обратить внимание на внутренний мир своего ребенка и разделить его трудности. Помните: своевременно оказанная поддержка может не только спасти жизнь ребенка, но и открыть ему путь к счастливой и полноценной жизни.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808</Words>
  <Application>Microsoft Office PowerPoint</Application>
  <PresentationFormat>Произвольный</PresentationFormat>
  <Paragraphs>109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Calibri</vt:lpstr>
      <vt:lpstr>Aptos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Баранбаева Айгуль</dc:creator>
  <cp:lastModifiedBy>Aigul baranbaeva</cp:lastModifiedBy>
  <cp:revision>11</cp:revision>
  <cp:lastPrinted>2026-01-21T08:14:52Z</cp:lastPrinted>
  <dcterms:created xsi:type="dcterms:W3CDTF">2025-12-21T12:36:51Z</dcterms:created>
  <dcterms:modified xsi:type="dcterms:W3CDTF">2026-01-21T08:15:03Z</dcterms:modified>
</cp:coreProperties>
</file>