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481" r:id="rId2"/>
    <p:sldId id="480" r:id="rId3"/>
    <p:sldId id="483" r:id="rId4"/>
    <p:sldId id="482" r:id="rId5"/>
    <p:sldId id="484" r:id="rId6"/>
    <p:sldId id="312" r:id="rId7"/>
    <p:sldId id="485" r:id="rId8"/>
    <p:sldId id="486" r:id="rId9"/>
    <p:sldId id="491" r:id="rId10"/>
    <p:sldId id="492" r:id="rId11"/>
    <p:sldId id="493" r:id="rId12"/>
    <p:sldId id="455" r:id="rId13"/>
    <p:sldId id="494" r:id="rId14"/>
    <p:sldId id="457" r:id="rId15"/>
    <p:sldId id="502" r:id="rId16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000"/>
    <a:srgbClr val="00214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42" autoAdjust="0"/>
    <p:restoredTop sz="89831" autoAdjust="0"/>
  </p:normalViewPr>
  <p:slideViewPr>
    <p:cSldViewPr snapToGrid="0">
      <p:cViewPr varScale="1">
        <p:scale>
          <a:sx n="82" d="100"/>
          <a:sy n="82" d="100"/>
        </p:scale>
        <p:origin x="-110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oleObject" Target="&#1050;&#1085;&#1080;&#1075;&#1072;2" TargetMode="External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50138383442045176"/>
          <c:y val="1.686369519962037E-2"/>
          <c:w val="0.40979998603722662"/>
          <c:h val="0.9808270467065201"/>
        </c:manualLayout>
      </c:layout>
      <c:barChart>
        <c:barDir val="bar"/>
        <c:grouping val="clustered"/>
        <c:ser>
          <c:idx val="0"/>
          <c:order val="0"/>
          <c:spPr>
            <a:noFill/>
            <a:ln w="25400" cap="flat" cmpd="sng" algn="ctr">
              <a:solidFill>
                <a:srgbClr val="002060"/>
              </a:solidFill>
              <a:miter lim="800000"/>
            </a:ln>
            <a:effectLst/>
          </c:spPr>
          <c:cat>
            <c:strRef>
              <c:f>Лист1!$B$2:$B$7</c:f>
              <c:strCache>
                <c:ptCount val="6"/>
                <c:pt idx="0">
                  <c:v>Эффективность обеспечения качества образования</c:v>
                </c:pt>
                <c:pt idx="1">
                  <c:v>Качество преподавания</c:v>
                </c:pt>
                <c:pt idx="2">
                  <c:v>Достижения обучающихся</c:v>
                </c:pt>
                <c:pt idx="3">
                  <c:v>Достижения педагога</c:v>
                </c:pt>
                <c:pt idx="4">
                  <c:v>Обобщение</c:v>
                </c:pt>
                <c:pt idx="5">
                  <c:v>Повышение профессиональной и педагогической квалификации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15</c:v>
                </c:pt>
                <c:pt idx="1">
                  <c:v>41</c:v>
                </c:pt>
                <c:pt idx="2">
                  <c:v>11</c:v>
                </c:pt>
                <c:pt idx="3">
                  <c:v>10</c:v>
                </c:pt>
                <c:pt idx="4">
                  <c:v>56</c:v>
                </c:pt>
                <c:pt idx="5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CE7-4EDA-AA88-F32E45014CE7}"/>
            </c:ext>
          </c:extLst>
        </c:ser>
        <c:dLbls/>
        <c:gapWidth val="227"/>
        <c:overlap val="-48"/>
        <c:axId val="106921344"/>
        <c:axId val="107766912"/>
      </c:barChart>
      <c:catAx>
        <c:axId val="106921344"/>
        <c:scaling>
          <c:orientation val="maxMin"/>
        </c:scaling>
        <c:axPos val="l"/>
        <c:numFmt formatCode="General" sourceLinked="1"/>
        <c:tickLblPos val="low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7766912"/>
        <c:crosses val="autoZero"/>
        <c:auto val="1"/>
        <c:lblAlgn val="ctr"/>
        <c:lblOffset val="100"/>
      </c:catAx>
      <c:valAx>
        <c:axId val="107766912"/>
        <c:scaling>
          <c:orientation val="minMax"/>
        </c:scaling>
        <c:axPos val="t"/>
        <c:numFmt formatCode="General" sourceLinked="1"/>
        <c:majorTickMark val="none"/>
        <c:tickLblPos val="nextTo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921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0.51464</cdr:x>
      <cdr:y>0.10232</cdr:y>
    </cdr:from>
    <cdr:to>
      <cdr:x>0.57505</cdr:x>
      <cdr:y>0.17611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26D0C670-E758-4F2F-8D27-AF37842A144E}"/>
            </a:ext>
          </a:extLst>
        </cdr:cNvPr>
        <cdr:cNvSpPr txBox="1"/>
      </cdr:nvSpPr>
      <cdr:spPr>
        <a:xfrm xmlns:a="http://schemas.openxmlformats.org/drawingml/2006/main">
          <a:off x="3860084" y="408493"/>
          <a:ext cx="453111" cy="2945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15</a:t>
          </a:r>
        </a:p>
      </cdr:txBody>
    </cdr:sp>
  </cdr:relSizeAnchor>
  <cdr:relSizeAnchor xmlns:cdr="http://schemas.openxmlformats.org/drawingml/2006/chartDrawing">
    <cdr:from>
      <cdr:x>0.48513</cdr:x>
      <cdr:y>0.56356</cdr:y>
    </cdr:from>
    <cdr:to>
      <cdr:x>0.54553</cdr:x>
      <cdr:y>0.63735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EB8C21C4-8012-4AC9-A157-B9383935BDC7}"/>
            </a:ext>
          </a:extLst>
        </cdr:cNvPr>
        <cdr:cNvSpPr txBox="1"/>
      </cdr:nvSpPr>
      <cdr:spPr>
        <a:xfrm xmlns:a="http://schemas.openxmlformats.org/drawingml/2006/main">
          <a:off x="3638777" y="2249894"/>
          <a:ext cx="453037" cy="2945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10</a:t>
          </a:r>
        </a:p>
      </cdr:txBody>
    </cdr:sp>
  </cdr:relSizeAnchor>
  <cdr:relSizeAnchor xmlns:cdr="http://schemas.openxmlformats.org/drawingml/2006/chartDrawing">
    <cdr:from>
      <cdr:x>0.87955</cdr:x>
      <cdr:y>0.71981</cdr:y>
    </cdr:from>
    <cdr:to>
      <cdr:x>0.93995</cdr:x>
      <cdr:y>0.79359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97AE8988-C265-4860-A0D4-1A6266F2F35C}"/>
            </a:ext>
          </a:extLst>
        </cdr:cNvPr>
        <cdr:cNvSpPr txBox="1"/>
      </cdr:nvSpPr>
      <cdr:spPr>
        <a:xfrm xmlns:a="http://schemas.openxmlformats.org/drawingml/2006/main">
          <a:off x="6597134" y="2873689"/>
          <a:ext cx="453036" cy="294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56</a:t>
          </a:r>
        </a:p>
      </cdr:txBody>
    </cdr:sp>
  </cdr:relSizeAnchor>
  <cdr:relSizeAnchor xmlns:cdr="http://schemas.openxmlformats.org/drawingml/2006/chartDrawing">
    <cdr:from>
      <cdr:x>0.41651</cdr:x>
      <cdr:y>0.87573</cdr:y>
    </cdr:from>
    <cdr:to>
      <cdr:x>0.47691</cdr:x>
      <cdr:y>0.94952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97AE8988-C265-4860-A0D4-1A6266F2F35C}"/>
            </a:ext>
          </a:extLst>
        </cdr:cNvPr>
        <cdr:cNvSpPr txBox="1"/>
      </cdr:nvSpPr>
      <cdr:spPr>
        <a:xfrm xmlns:a="http://schemas.openxmlformats.org/drawingml/2006/main">
          <a:off x="3124046" y="3496135"/>
          <a:ext cx="453037" cy="2945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</a:t>
          </a:r>
        </a:p>
      </cdr:txBody>
    </cdr:sp>
  </cdr:relSizeAnchor>
  <cdr:relSizeAnchor xmlns:cdr="http://schemas.openxmlformats.org/drawingml/2006/chartDrawing">
    <cdr:from>
      <cdr:x>0.74959</cdr:x>
      <cdr:y>0.25783</cdr:y>
    </cdr:from>
    <cdr:to>
      <cdr:x>0.80999</cdr:x>
      <cdr:y>0.33161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97AE8988-C265-4860-A0D4-1A6266F2F35C}"/>
            </a:ext>
          </a:extLst>
        </cdr:cNvPr>
        <cdr:cNvSpPr txBox="1"/>
      </cdr:nvSpPr>
      <cdr:spPr>
        <a:xfrm xmlns:a="http://schemas.openxmlformats.org/drawingml/2006/main">
          <a:off x="5622353" y="1029345"/>
          <a:ext cx="453036" cy="294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41</a:t>
          </a:r>
        </a:p>
      </cdr:txBody>
    </cdr:sp>
  </cdr:relSizeAnchor>
  <cdr:relSizeAnchor xmlns:cdr="http://schemas.openxmlformats.org/drawingml/2006/chartDrawing">
    <cdr:from>
      <cdr:x>0.48513</cdr:x>
      <cdr:y>0.41185</cdr:y>
    </cdr:from>
    <cdr:to>
      <cdr:x>0.54553</cdr:x>
      <cdr:y>0.48564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EB8C21C4-8012-4AC9-A157-B9383935BDC7}"/>
            </a:ext>
          </a:extLst>
        </cdr:cNvPr>
        <cdr:cNvSpPr txBox="1"/>
      </cdr:nvSpPr>
      <cdr:spPr>
        <a:xfrm xmlns:a="http://schemas.openxmlformats.org/drawingml/2006/main">
          <a:off x="3638777" y="1644217"/>
          <a:ext cx="453037" cy="2945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11</a:t>
          </a:r>
        </a:p>
      </cdr:txBody>
    </cdr:sp>
  </cdr:relSizeAnchor>
  <cdr:relSizeAnchor xmlns:cdr="http://schemas.openxmlformats.org/drawingml/2006/chartDrawing">
    <cdr:from>
      <cdr:x>0.00574</cdr:x>
      <cdr:y>0.07957</cdr:y>
    </cdr:from>
    <cdr:to>
      <cdr:x>0.37231</cdr:x>
      <cdr:y>1</cdr:y>
    </cdr:to>
    <cdr:sp macro="" textlink="">
      <cdr:nvSpPr>
        <cdr:cNvPr id="8" name="Прямоугольник 7">
          <a:extLst xmlns:a="http://schemas.openxmlformats.org/drawingml/2006/main">
            <a:ext uri="{FF2B5EF4-FFF2-40B4-BE49-F238E27FC236}">
              <a16:creationId xmlns:a16="http://schemas.microsoft.com/office/drawing/2014/main" xmlns="" id="{61A538FB-9570-D77D-5E49-4064F2700BA5}"/>
            </a:ext>
          </a:extLst>
        </cdr:cNvPr>
        <cdr:cNvSpPr/>
      </cdr:nvSpPr>
      <cdr:spPr>
        <a:xfrm xmlns:a="http://schemas.openxmlformats.org/drawingml/2006/main">
          <a:off x="40537" y="316217"/>
          <a:ext cx="2586925" cy="3657711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i="1" dirty="0" err="1"/>
            <a:t>Білім</a:t>
          </a:r>
          <a:r>
            <a:rPr lang="ru-RU" sz="1400" b="1" i="1" dirty="0"/>
            <a:t> </a:t>
          </a:r>
          <a:r>
            <a:rPr lang="ru-RU" sz="1400" b="1" i="1" dirty="0" err="1"/>
            <a:t>берудің</a:t>
          </a:r>
          <a:r>
            <a:rPr lang="ru-RU" sz="1400" b="1" i="1" dirty="0"/>
            <a:t> </a:t>
          </a:r>
          <a:r>
            <a:rPr lang="ru-RU" sz="1400" b="1" i="1" dirty="0" err="1"/>
            <a:t>сапасын</a:t>
          </a:r>
          <a:r>
            <a:rPr lang="ru-RU" sz="1400" b="1" i="1" dirty="0"/>
            <a:t> </a:t>
          </a:r>
          <a:r>
            <a:rPr lang="ru-RU" sz="1400" b="1" i="1" dirty="0" err="1"/>
            <a:t>қамтамасыз</a:t>
          </a:r>
          <a:r>
            <a:rPr lang="ru-RU" sz="1400" b="1" i="1" dirty="0"/>
            <a:t> </a:t>
          </a:r>
          <a:r>
            <a:rPr lang="ru-RU" sz="1400" b="1" i="1" dirty="0" err="1"/>
            <a:t>ету</a:t>
          </a:r>
          <a:r>
            <a:rPr lang="ru-RU" sz="1400" b="1" i="1" dirty="0"/>
            <a:t> </a:t>
          </a:r>
          <a:r>
            <a:rPr lang="ru-RU" sz="1400" b="1" i="1" dirty="0" err="1"/>
            <a:t>тиімділігі</a:t>
          </a:r>
          <a:endParaRPr lang="ru-RU" sz="1400" b="1" i="1" dirty="0"/>
        </a:p>
        <a:p xmlns:a="http://schemas.openxmlformats.org/drawingml/2006/main">
          <a:endParaRPr lang="ru-RU" sz="1400" b="1" i="1" dirty="0"/>
        </a:p>
        <a:p xmlns:a="http://schemas.openxmlformats.org/drawingml/2006/main">
          <a:r>
            <a:rPr lang="ru-RU" sz="1400" b="1" i="1" dirty="0" err="1"/>
            <a:t>Оқыту</a:t>
          </a:r>
          <a:r>
            <a:rPr lang="ru-RU" sz="1400" b="1" i="1" dirty="0"/>
            <a:t> </a:t>
          </a:r>
          <a:r>
            <a:rPr lang="ru-RU" sz="1400" b="1" i="1" dirty="0" err="1"/>
            <a:t>сапасы</a:t>
          </a:r>
          <a:endParaRPr lang="ru-RU" sz="1400" b="1" i="1" dirty="0"/>
        </a:p>
        <a:p xmlns:a="http://schemas.openxmlformats.org/drawingml/2006/main">
          <a:endParaRPr lang="ru-RU" sz="1400" b="1" i="1" dirty="0"/>
        </a:p>
        <a:p xmlns:a="http://schemas.openxmlformats.org/drawingml/2006/main">
          <a:endParaRPr lang="ru-RU" sz="1400" b="1" i="1" dirty="0"/>
        </a:p>
        <a:p xmlns:a="http://schemas.openxmlformats.org/drawingml/2006/main">
          <a:r>
            <a:rPr lang="ru-RU" sz="1400" b="1" i="1" dirty="0" err="1"/>
            <a:t>Білім</a:t>
          </a:r>
          <a:r>
            <a:rPr lang="ru-RU" sz="1400" b="1" i="1" dirty="0"/>
            <a:t> </a:t>
          </a:r>
          <a:r>
            <a:rPr lang="ru-RU" sz="1400" b="1" i="1" dirty="0" err="1"/>
            <a:t>алушылардың</a:t>
          </a:r>
          <a:r>
            <a:rPr lang="ru-RU" sz="1400" b="1" i="1" dirty="0"/>
            <a:t> </a:t>
          </a:r>
          <a:r>
            <a:rPr lang="ru-RU" sz="1400" b="1" i="1" dirty="0" err="1"/>
            <a:t>жетістіктері</a:t>
          </a:r>
          <a:endParaRPr lang="ru-RU" sz="1400" b="1" i="1" dirty="0"/>
        </a:p>
        <a:p xmlns:a="http://schemas.openxmlformats.org/drawingml/2006/main">
          <a:endParaRPr lang="ru-RU" sz="1400" b="1" i="1" dirty="0"/>
        </a:p>
        <a:p xmlns:a="http://schemas.openxmlformats.org/drawingml/2006/main">
          <a:r>
            <a:rPr lang="ru-RU" sz="1400" b="1" i="1" dirty="0" err="1"/>
            <a:t>Педагогтің</a:t>
          </a:r>
          <a:r>
            <a:rPr lang="ru-RU" sz="1400" b="1" i="1" dirty="0"/>
            <a:t> </a:t>
          </a:r>
          <a:r>
            <a:rPr lang="ru-RU" sz="1400" b="1" i="1" dirty="0" err="1"/>
            <a:t>жетістіктері</a:t>
          </a:r>
          <a:endParaRPr lang="ru-RU" sz="1400" b="1" i="1" dirty="0"/>
        </a:p>
        <a:p xmlns:a="http://schemas.openxmlformats.org/drawingml/2006/main">
          <a:endParaRPr lang="ru-RU" sz="1400" b="1" i="1" dirty="0"/>
        </a:p>
        <a:p xmlns:a="http://schemas.openxmlformats.org/drawingml/2006/main">
          <a:endParaRPr lang="ru-RU" sz="1400" b="1" i="1" dirty="0"/>
        </a:p>
        <a:p xmlns:a="http://schemas.openxmlformats.org/drawingml/2006/main">
          <a:r>
            <a:rPr lang="ru-RU" sz="1400" b="1" i="1" dirty="0" err="1"/>
            <a:t>Жалпылау</a:t>
          </a:r>
          <a:endParaRPr lang="ru-RU" sz="1400" b="1" i="1" dirty="0"/>
        </a:p>
        <a:p xmlns:a="http://schemas.openxmlformats.org/drawingml/2006/main">
          <a:endParaRPr lang="ru-RU" sz="1400" b="1" i="1" dirty="0"/>
        </a:p>
        <a:p xmlns:a="http://schemas.openxmlformats.org/drawingml/2006/main">
          <a:r>
            <a:rPr lang="ru-RU" sz="1400" b="1" i="1" dirty="0" err="1"/>
            <a:t>Кәсіби</a:t>
          </a:r>
          <a:r>
            <a:rPr lang="ru-RU" sz="1400" b="1" i="1" dirty="0"/>
            <a:t> </a:t>
          </a:r>
          <a:r>
            <a:rPr lang="ru-RU" sz="1400" b="1" i="1" dirty="0" err="1"/>
            <a:t>және</a:t>
          </a:r>
          <a:r>
            <a:rPr lang="ru-RU" sz="1400" b="1" i="1" dirty="0"/>
            <a:t> </a:t>
          </a:r>
          <a:r>
            <a:rPr lang="ru-RU" sz="1400" b="1" i="1" dirty="0" err="1"/>
            <a:t>педагогикалық</a:t>
          </a:r>
          <a:r>
            <a:rPr lang="ru-RU" sz="1400" b="1" i="1" dirty="0"/>
            <a:t> </a:t>
          </a:r>
          <a:r>
            <a:rPr lang="ru-RU" sz="1400" b="1" i="1" dirty="0" err="1"/>
            <a:t>біліктілікті</a:t>
          </a:r>
          <a:r>
            <a:rPr lang="ru-RU" sz="1400" b="1" i="1" dirty="0"/>
            <a:t> </a:t>
          </a:r>
          <a:r>
            <a:rPr lang="ru-RU" sz="1400" b="1" i="1" dirty="0" err="1"/>
            <a:t>арттыру</a:t>
          </a:r>
          <a:r>
            <a:rPr lang="ru-RU" sz="1400" b="1" i="1" dirty="0"/>
            <a:t> </a:t>
          </a:r>
          <a:r>
            <a:rPr lang="ru-RU" sz="1400" b="1" i="1" dirty="0" err="1">
              <a:solidFill>
                <a:srgbClr val="C00000"/>
              </a:solidFill>
            </a:rPr>
            <a:t>міндетті</a:t>
          </a:r>
          <a:endParaRPr lang="ru-RU" sz="1400" b="1" i="1" dirty="0">
            <a:solidFill>
              <a:srgbClr val="C0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1" cy="495029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1"/>
            <a:ext cx="2918831" cy="495029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r">
              <a:defRPr sz="1200"/>
            </a:lvl1pPr>
          </a:lstStyle>
          <a:p>
            <a:fld id="{AFD11EEC-7413-4F75-879C-2AD1CC2DFDFE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5" rIns="92290" bIns="4614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0"/>
          </a:xfrm>
          <a:prstGeom prst="rect">
            <a:avLst/>
          </a:prstGeom>
        </p:spPr>
        <p:txBody>
          <a:bodyPr vert="horz" lIns="92290" tIns="46145" rIns="92290" bIns="4614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r">
              <a:defRPr sz="1200"/>
            </a:lvl1pPr>
          </a:lstStyle>
          <a:p>
            <a:fld id="{03FA4234-B685-4D69-A794-9262FCDC7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294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1452">
              <a:defRPr/>
            </a:pPr>
            <a:fld id="{90358A6A-3CD7-4411-998B-73AED86972EA}" type="slidenum">
              <a:rPr lang="x-none">
                <a:solidFill>
                  <a:prstClr val="black"/>
                </a:solidFill>
                <a:latin typeface="Calibri" panose="020F0502020204030204"/>
              </a:rPr>
              <a:pPr defTabSz="461452">
                <a:defRPr/>
              </a:pPr>
              <a:t>2</a:t>
            </a:fld>
            <a:endParaRPr lang="x-none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6447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1452">
              <a:defRPr/>
            </a:pPr>
            <a:fld id="{90358A6A-3CD7-4411-998B-73AED86972EA}" type="slidenum">
              <a:rPr lang="x-none">
                <a:solidFill>
                  <a:prstClr val="black"/>
                </a:solidFill>
                <a:latin typeface="Calibri" panose="020F0502020204030204"/>
              </a:rPr>
              <a:pPr defTabSz="461452">
                <a:defRPr/>
              </a:pPr>
              <a:t>3</a:t>
            </a:fld>
            <a:endParaRPr lang="x-none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7161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A4234-B685-4D69-A794-9262FCDC7BB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1958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A4234-B685-4D69-A794-9262FCDC7BB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1465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A4234-B685-4D69-A794-9262FCDC7BB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4036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A4234-B685-4D69-A794-9262FCDC7BB0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2851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9DCD-8CE9-49F7-B8A7-FC36B5B84297}" type="datetime1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4532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DBCE5-3F35-464A-B052-582EB362334F}" type="datetime1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863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A1704-4D82-4829-880D-10A2330FA029}" type="datetime1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1362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9E26C-93A1-48D8-B22C-939698B5FA8D}" type="datetime1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7796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F0992-3221-401B-ACBB-9383574F91AA}" type="datetime1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9502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61A5-EECF-44A4-9F63-C9C16ABB6457}" type="datetime1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8511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B98F-8389-4C76-B588-4AAAA95FC183}" type="datetime1">
              <a:rPr lang="ru-RU" smtClean="0"/>
              <a:pPr/>
              <a:t>16.10.2023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2168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6F4E-B4DC-476A-BB11-8ADC9E9A9574}" type="datetime1">
              <a:rPr lang="ru-RU" smtClean="0"/>
              <a:pPr/>
              <a:t>16.10.2023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4676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FE3E-0231-4BBC-ACCD-13EF0D74A56D}" type="datetime1">
              <a:rPr lang="ru-RU" smtClean="0"/>
              <a:pPr/>
              <a:t>16.10.2023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4214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722DB-5F1D-4F33-9674-C52A04A330C9}" type="datetime1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557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7AE3A-F534-40A5-868F-9E7AE93BAD86}" type="datetime1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2897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C9C6C-33E3-4062-A6B4-3AED05403989}" type="datetime1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7A03D-2B07-493C-91EA-3145C93517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955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3.pn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12" Type="http://schemas.openxmlformats.org/officeDocument/2006/relationships/hyperlink" Target="https://docs.google.com/forms/d/e/1FAIpQLSekNCQ_wKJ3Fw8NMprlHJI17mGuQY78GNbdvvd4s2rCHRlnBg/viewform?usp=sf_link" TargetMode="External"/><Relationship Id="rId2" Type="http://schemas.openxmlformats.org/officeDocument/2006/relationships/image" Target="../media/image24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5" Type="http://schemas.openxmlformats.org/officeDocument/2006/relationships/image" Target="../media/image35.png"/><Relationship Id="rId10" Type="http://schemas.openxmlformats.org/officeDocument/2006/relationships/hyperlink" Target="https://miro.com/app/board/uXjVMqEDH7w=/" TargetMode="External"/><Relationship Id="rId4" Type="http://schemas.openxmlformats.org/officeDocument/2006/relationships/image" Target="../media/image26.jpeg"/><Relationship Id="rId9" Type="http://schemas.openxmlformats.org/officeDocument/2006/relationships/image" Target="../media/image31.png"/><Relationship Id="rId1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&#1054;&#1057;&#1054;%20&#1086;&#1094;&#1077;&#1085;&#1082;&#1072;%20&#1101;&#1092;&#1092;&#1077;&#1082;&#1090;&#1080;&#1074;&#1085;&#1086;&#1089;&#1090;&#1080;%20&#1087;&#1077;&#1076;&#1072;&#1075;&#1086;&#1075;&#1072;.docx" TargetMode="Externa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50" r="43139"/>
          <a:stretch/>
        </p:blipFill>
        <p:spPr>
          <a:xfrm>
            <a:off x="-56561" y="-6651"/>
            <a:ext cx="4609707" cy="6858000"/>
          </a:xfrm>
          <a:prstGeom prst="rect">
            <a:avLst/>
          </a:prstGeom>
        </p:spPr>
      </p:pic>
      <p:sp>
        <p:nvSpPr>
          <p:cNvPr id="12" name="Freeform 5"/>
          <p:cNvSpPr/>
          <p:nvPr/>
        </p:nvSpPr>
        <p:spPr>
          <a:xfrm>
            <a:off x="-56560" y="-6651"/>
            <a:ext cx="4615860" cy="6864651"/>
          </a:xfrm>
          <a:custGeom>
            <a:avLst/>
            <a:gdLst/>
            <a:ahLst/>
            <a:cxnLst/>
            <a:rect l="l" t="t" r="r" b="b"/>
            <a:pathLst>
              <a:path w="4482924" h="1045650">
                <a:moveTo>
                  <a:pt x="0" y="0"/>
                </a:moveTo>
                <a:lnTo>
                  <a:pt x="4482924" y="0"/>
                </a:lnTo>
                <a:lnTo>
                  <a:pt x="4482924" y="1045650"/>
                </a:lnTo>
                <a:lnTo>
                  <a:pt x="0" y="1045650"/>
                </a:lnTo>
                <a:close/>
              </a:path>
            </a:pathLst>
          </a:custGeom>
          <a:solidFill>
            <a:srgbClr val="002147">
              <a:alpha val="70000"/>
            </a:srgbClr>
          </a:solidFill>
        </p:spPr>
        <p:txBody>
          <a:bodyPr/>
          <a:lstStyle/>
          <a:p>
            <a:endParaRPr lang="x-none"/>
          </a:p>
        </p:txBody>
      </p:sp>
      <p:sp>
        <p:nvSpPr>
          <p:cNvPr id="6" name="Прямоугольник 5"/>
          <p:cNvSpPr/>
          <p:nvPr/>
        </p:nvSpPr>
        <p:spPr>
          <a:xfrm>
            <a:off x="3962400" y="3758902"/>
            <a:ext cx="7543800" cy="10578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823508" y="3893422"/>
            <a:ext cx="4682692" cy="923330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/>
            <a:r>
              <a:rPr lang="ru-RU" sz="5400" b="1" dirty="0">
                <a:solidFill>
                  <a:schemeClr val="bg1"/>
                </a:solidFill>
                <a:latin typeface="Oswald"/>
              </a:rPr>
              <a:t>ПЕДАГОГТЕРДІ 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Freeform 16"/>
          <p:cNvSpPr/>
          <p:nvPr/>
        </p:nvSpPr>
        <p:spPr>
          <a:xfrm>
            <a:off x="497575" y="495299"/>
            <a:ext cx="1966225" cy="1076061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626100" y="2392892"/>
            <a:ext cx="5880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808909" y="4872910"/>
            <a:ext cx="497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sz="5400" b="1" dirty="0">
                <a:latin typeface="Oswald" panose="00000500000000000000" pitchFamily="2" charset="-52"/>
              </a:rPr>
              <a:t>АТТЕСТАТТАУ</a:t>
            </a:r>
            <a:endParaRPr lang="ru-RU" sz="5400" dirty="0">
              <a:latin typeface="Oswald" panose="00000500000000000000" pitchFamily="2" charset="-52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22F20D6A-C1FB-35E4-7A3F-887CBD594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2011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736600" y="4975517"/>
            <a:ext cx="10617200" cy="130682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54CDC9B-2046-F7C9-61A0-0CE727B68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4278" y="5163951"/>
            <a:ext cx="9399522" cy="1118394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600" b="1" dirty="0">
                <a:effectLst/>
                <a:latin typeface="+mj-lt"/>
                <a:ea typeface="Times New Roman" panose="02020603050405020304" pitchFamily="18" charset="0"/>
              </a:rPr>
              <a:t>52. </a:t>
            </a:r>
            <a:r>
              <a:rPr lang="ru-RU" sz="1600" b="1" dirty="0" err="1">
                <a:effectLst/>
                <a:latin typeface="+mj-lt"/>
                <a:ea typeface="Times New Roman" panose="02020603050405020304" pitchFamily="18" charset="0"/>
              </a:rPr>
              <a:t>Білім</a:t>
            </a:r>
            <a:r>
              <a:rPr lang="ru-RU" sz="16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b="1" dirty="0" err="1">
                <a:effectLst/>
                <a:latin typeface="+mj-lt"/>
                <a:ea typeface="Times New Roman" panose="02020603050405020304" pitchFamily="18" charset="0"/>
              </a:rPr>
              <a:t>берудегі</a:t>
            </a:r>
            <a:r>
              <a:rPr lang="ru-RU" sz="16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b="1" dirty="0" err="1">
                <a:effectLst/>
                <a:latin typeface="+mj-lt"/>
                <a:ea typeface="Times New Roman" panose="02020603050405020304" pitchFamily="18" charset="0"/>
              </a:rPr>
              <a:t>өзгерістер</a:t>
            </a:r>
            <a:r>
              <a:rPr lang="ru-RU" sz="16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b="1" dirty="0" err="1">
                <a:effectLst/>
                <a:latin typeface="+mj-lt"/>
                <a:ea typeface="Times New Roman" panose="02020603050405020304" pitchFamily="18" charset="0"/>
              </a:rPr>
              <a:t>көшбасшыларын</a:t>
            </a:r>
            <a:r>
              <a:rPr lang="ru-RU" sz="16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b="1" dirty="0" err="1">
                <a:effectLst/>
                <a:latin typeface="+mj-lt"/>
                <a:ea typeface="Times New Roman" panose="02020603050405020304" pitchFamily="18" charset="0"/>
              </a:rPr>
              <a:t>іріктеу</a:t>
            </a:r>
            <a:r>
              <a:rPr lang="ru-RU" sz="16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b="1" dirty="0" err="1">
                <a:effectLst/>
                <a:latin typeface="+mj-lt"/>
                <a:ea typeface="Times New Roman" panose="02020603050405020304" pitchFamily="18" charset="0"/>
              </a:rPr>
              <a:t>және</a:t>
            </a:r>
            <a:r>
              <a:rPr lang="ru-RU" sz="16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b="1" dirty="0" err="1">
                <a:effectLst/>
                <a:latin typeface="+mj-lt"/>
                <a:ea typeface="Times New Roman" panose="02020603050405020304" pitchFamily="18" charset="0"/>
              </a:rPr>
              <a:t>даярлау</a:t>
            </a:r>
            <a:r>
              <a:rPr lang="ru-RU" sz="16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b="1" dirty="0" err="1">
                <a:effectLst/>
                <a:latin typeface="+mj-lt"/>
                <a:ea typeface="Times New Roman" panose="02020603050405020304" pitchFamily="18" charset="0"/>
              </a:rPr>
              <a:t>бағдарламасы</a:t>
            </a:r>
            <a:r>
              <a:rPr lang="ru-RU" sz="16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b="1" dirty="0" err="1">
                <a:effectLst/>
                <a:latin typeface="+mj-lt"/>
                <a:ea typeface="Times New Roman" panose="02020603050405020304" pitchFamily="18" charset="0"/>
              </a:rPr>
              <a:t>бойынша</a:t>
            </a:r>
            <a:r>
              <a:rPr lang="ru-RU" sz="16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b="1" dirty="0" err="1">
                <a:effectLst/>
                <a:latin typeface="+mj-lt"/>
                <a:ea typeface="Times New Roman" panose="02020603050405020304" pitchFamily="18" charset="0"/>
              </a:rPr>
              <a:t>оқудан</a:t>
            </a:r>
            <a:r>
              <a:rPr lang="ru-RU" sz="16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b="1" dirty="0" err="1">
                <a:effectLst/>
                <a:latin typeface="+mj-lt"/>
                <a:ea typeface="Times New Roman" panose="02020603050405020304" pitchFamily="18" charset="0"/>
              </a:rPr>
              <a:t>өткен</a:t>
            </a:r>
            <a:r>
              <a:rPr lang="ru-RU" sz="16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b="1" dirty="0" err="1">
                <a:effectLst/>
                <a:latin typeface="+mj-lt"/>
                <a:ea typeface="Times New Roman" panose="02020603050405020304" pitchFamily="18" charset="0"/>
              </a:rPr>
              <a:t>және</a:t>
            </a:r>
            <a:r>
              <a:rPr lang="ru-RU" sz="1600" b="1" dirty="0">
                <a:effectLst/>
                <a:latin typeface="+mj-lt"/>
                <a:ea typeface="Times New Roman" panose="02020603050405020304" pitchFamily="18" charset="0"/>
              </a:rPr>
              <a:t> кадр </a:t>
            </a:r>
            <a:r>
              <a:rPr lang="ru-RU" sz="1600" b="1" dirty="0" err="1">
                <a:effectLst/>
                <a:latin typeface="+mj-lt"/>
                <a:ea typeface="Times New Roman" panose="02020603050405020304" pitchFamily="18" charset="0"/>
              </a:rPr>
              <a:t>резервіне</a:t>
            </a:r>
            <a:r>
              <a:rPr lang="ru-RU" sz="16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b="1" dirty="0" err="1">
                <a:effectLst/>
                <a:latin typeface="+mj-lt"/>
                <a:ea typeface="Times New Roman" panose="02020603050405020304" pitchFamily="18" charset="0"/>
              </a:rPr>
              <a:t>кірген</a:t>
            </a:r>
            <a:r>
              <a:rPr lang="ru-RU" sz="16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b="1" dirty="0" err="1">
                <a:effectLst/>
                <a:latin typeface="+mj-lt"/>
                <a:ea typeface="Times New Roman" panose="02020603050405020304" pitchFamily="18" charset="0"/>
              </a:rPr>
              <a:t>педагогтерге</a:t>
            </a:r>
            <a:r>
              <a:rPr lang="ru-RU" sz="16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b="1" dirty="0" err="1">
                <a:effectLst/>
                <a:latin typeface="+mj-lt"/>
                <a:ea typeface="Times New Roman" panose="02020603050405020304" pitchFamily="18" charset="0"/>
              </a:rPr>
              <a:t>лауазымға</a:t>
            </a:r>
            <a:r>
              <a:rPr lang="ru-RU" sz="16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b="1" dirty="0" err="1">
                <a:effectLst/>
                <a:latin typeface="+mj-lt"/>
                <a:ea typeface="Times New Roman" panose="02020603050405020304" pitchFamily="18" charset="0"/>
              </a:rPr>
              <a:t>тағайындау</a:t>
            </a:r>
            <a:r>
              <a:rPr lang="ru-RU" sz="16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b="1" dirty="0" err="1">
                <a:effectLst/>
                <a:latin typeface="+mj-lt"/>
                <a:ea typeface="Times New Roman" panose="02020603050405020304" pitchFamily="18" charset="0"/>
              </a:rPr>
              <a:t>кезінде</a:t>
            </a:r>
            <a:r>
              <a:rPr lang="ru-RU" sz="16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b="1" dirty="0" err="1">
                <a:effectLst/>
                <a:latin typeface="+mj-lt"/>
                <a:ea typeface="Times New Roman" panose="02020603050405020304" pitchFamily="18" charset="0"/>
              </a:rPr>
              <a:t>аттестаттау</a:t>
            </a:r>
            <a:r>
              <a:rPr lang="ru-RU" sz="16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b="1" dirty="0" err="1">
                <a:effectLst/>
                <a:latin typeface="+mj-lt"/>
                <a:ea typeface="Times New Roman" panose="02020603050405020304" pitchFamily="18" charset="0"/>
              </a:rPr>
              <a:t>рәсімінен</a:t>
            </a:r>
            <a:r>
              <a:rPr lang="ru-RU" sz="16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b="1" dirty="0" err="1">
                <a:effectLst/>
                <a:latin typeface="+mj-lt"/>
                <a:ea typeface="Times New Roman" panose="02020603050405020304" pitchFamily="18" charset="0"/>
              </a:rPr>
              <a:t>өтпей</a:t>
            </a:r>
            <a:r>
              <a:rPr lang="ru-RU" sz="1600" b="1" dirty="0">
                <a:effectLst/>
                <a:latin typeface="+mj-lt"/>
                <a:ea typeface="Times New Roman" panose="02020603050405020304" pitchFamily="18" charset="0"/>
              </a:rPr>
              <a:t> «</a:t>
            </a:r>
            <a:r>
              <a:rPr lang="ru-RU" sz="1600" b="1" dirty="0" err="1">
                <a:effectLst/>
                <a:latin typeface="+mj-lt"/>
                <a:ea typeface="Times New Roman" panose="02020603050405020304" pitchFamily="18" charset="0"/>
              </a:rPr>
              <a:t>басшы-көшбасшы</a:t>
            </a:r>
            <a:r>
              <a:rPr lang="ru-RU" sz="1600" b="1" dirty="0">
                <a:effectLst/>
                <a:latin typeface="+mj-lt"/>
                <a:ea typeface="Times New Roman" panose="02020603050405020304" pitchFamily="18" charset="0"/>
              </a:rPr>
              <a:t>» </a:t>
            </a:r>
            <a:r>
              <a:rPr lang="ru-RU" sz="1600" b="1" dirty="0" err="1">
                <a:effectLst/>
                <a:latin typeface="+mj-lt"/>
                <a:ea typeface="Times New Roman" panose="02020603050405020304" pitchFamily="18" charset="0"/>
              </a:rPr>
              <a:t>біліктілік</a:t>
            </a:r>
            <a:r>
              <a:rPr lang="ru-RU" sz="16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b="1" dirty="0" err="1">
                <a:effectLst/>
                <a:latin typeface="+mj-lt"/>
                <a:ea typeface="Times New Roman" panose="02020603050405020304" pitchFamily="18" charset="0"/>
              </a:rPr>
              <a:t>санаты</a:t>
            </a:r>
            <a:r>
              <a:rPr lang="ru-RU" sz="16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b="1" dirty="0" err="1">
                <a:effectLst/>
                <a:latin typeface="+mj-lt"/>
                <a:ea typeface="Times New Roman" panose="02020603050405020304" pitchFamily="18" charset="0"/>
              </a:rPr>
              <a:t>беріледі</a:t>
            </a:r>
            <a:endParaRPr lang="ru-RU" sz="1600" b="1" dirty="0">
              <a:latin typeface="+mj-lt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4388A3C-4B1D-0F35-E231-BF941E0B0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79B2DAE-A30F-3CEC-533C-9BF7F513FF0B}"/>
              </a:ext>
            </a:extLst>
          </p:cNvPr>
          <p:cNvSpPr/>
          <p:nvPr/>
        </p:nvSpPr>
        <p:spPr>
          <a:xfrm>
            <a:off x="0" y="-1"/>
            <a:ext cx="12192000" cy="1056432"/>
          </a:xfrm>
          <a:prstGeom prst="rect">
            <a:avLst/>
          </a:prstGeom>
          <a:solidFill>
            <a:srgbClr val="0021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9863" y="97073"/>
            <a:ext cx="112259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Oswald"/>
                <a:cs typeface="Times New Roman"/>
              </a:rPr>
              <a:t>2-ТАРАУ. 3-ПАРАГРАФ. </a:t>
            </a:r>
          </a:p>
          <a:p>
            <a:r>
              <a:rPr lang="ru-RU" sz="2000" b="1" dirty="0" err="1">
                <a:solidFill>
                  <a:srgbClr val="FFC000"/>
                </a:solidFill>
                <a:latin typeface="Oswald"/>
                <a:cs typeface="Times New Roman"/>
              </a:rPr>
              <a:t>Оңайлатылған</a:t>
            </a:r>
            <a:r>
              <a:rPr lang="ru-RU" sz="2000" b="1" dirty="0">
                <a:solidFill>
                  <a:srgbClr val="FFC000"/>
                </a:solidFill>
                <a:latin typeface="Oswald"/>
                <a:cs typeface="Times New Roman"/>
              </a:rPr>
              <a:t> </a:t>
            </a:r>
            <a:r>
              <a:rPr lang="ru-RU" sz="2000" b="1" dirty="0" err="1">
                <a:solidFill>
                  <a:srgbClr val="FFC000"/>
                </a:solidFill>
                <a:latin typeface="Oswald"/>
                <a:cs typeface="Times New Roman"/>
              </a:rPr>
              <a:t>тәртіп</a:t>
            </a:r>
            <a:r>
              <a:rPr lang="ru-RU" sz="2000" b="1" dirty="0">
                <a:solidFill>
                  <a:srgbClr val="FFC000"/>
                </a:solidFill>
                <a:latin typeface="Oswald"/>
                <a:cs typeface="Times New Roman"/>
              </a:rPr>
              <a:t> </a:t>
            </a:r>
            <a:r>
              <a:rPr lang="ru-RU" sz="2000" b="1" dirty="0" err="1">
                <a:solidFill>
                  <a:srgbClr val="FFC000"/>
                </a:solidFill>
                <a:latin typeface="Oswald"/>
                <a:cs typeface="Times New Roman"/>
              </a:rPr>
              <a:t>бойынша</a:t>
            </a:r>
            <a:r>
              <a:rPr lang="ru-RU" sz="2000" b="1" dirty="0">
                <a:solidFill>
                  <a:srgbClr val="FFC000"/>
                </a:solidFill>
                <a:latin typeface="Oswald"/>
                <a:cs typeface="Times New Roman"/>
              </a:rPr>
              <a:t> </a:t>
            </a:r>
            <a:r>
              <a:rPr lang="ru-RU" sz="2000" b="1" dirty="0" err="1">
                <a:solidFill>
                  <a:srgbClr val="FFC000"/>
                </a:solidFill>
                <a:latin typeface="Oswald"/>
                <a:cs typeface="Times New Roman"/>
              </a:rPr>
              <a:t>педагогтерге</a:t>
            </a:r>
            <a:r>
              <a:rPr lang="ru-RU" sz="2000" b="1" dirty="0">
                <a:solidFill>
                  <a:srgbClr val="FFC000"/>
                </a:solidFill>
                <a:latin typeface="Oswald"/>
                <a:cs typeface="Times New Roman"/>
              </a:rPr>
              <a:t> </a:t>
            </a:r>
            <a:r>
              <a:rPr lang="ru-RU" sz="2000" b="1" dirty="0" err="1">
                <a:solidFill>
                  <a:srgbClr val="FFC000"/>
                </a:solidFill>
                <a:latin typeface="Oswald"/>
                <a:cs typeface="Times New Roman"/>
              </a:rPr>
              <a:t>біліктілік</a:t>
            </a:r>
            <a:r>
              <a:rPr lang="ru-RU" sz="2000" b="1" dirty="0">
                <a:solidFill>
                  <a:srgbClr val="FFC000"/>
                </a:solidFill>
                <a:latin typeface="Oswald"/>
                <a:cs typeface="Times New Roman"/>
              </a:rPr>
              <a:t> </a:t>
            </a:r>
            <a:r>
              <a:rPr lang="ru-RU" sz="2000" b="1" dirty="0" err="1">
                <a:solidFill>
                  <a:srgbClr val="FFC000"/>
                </a:solidFill>
                <a:latin typeface="Oswald"/>
                <a:cs typeface="Times New Roman"/>
              </a:rPr>
              <a:t>санатын</a:t>
            </a:r>
            <a:r>
              <a:rPr lang="ru-RU" sz="2000" b="1" dirty="0">
                <a:solidFill>
                  <a:srgbClr val="FFC000"/>
                </a:solidFill>
                <a:latin typeface="Oswald"/>
                <a:cs typeface="Times New Roman"/>
              </a:rPr>
              <a:t> беру </a:t>
            </a:r>
            <a:r>
              <a:rPr lang="ru-RU" sz="2000" b="1" dirty="0" err="1">
                <a:solidFill>
                  <a:srgbClr val="FFC000"/>
                </a:solidFill>
                <a:latin typeface="Oswald"/>
                <a:cs typeface="Times New Roman"/>
              </a:rPr>
              <a:t>тәртібі</a:t>
            </a:r>
            <a:endParaRPr lang="ru-RU" sz="2000" b="1" dirty="0">
              <a:solidFill>
                <a:srgbClr val="FFC000"/>
              </a:solidFill>
              <a:latin typeface="Oswald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6600" y="1130435"/>
            <a:ext cx="10617200" cy="26160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1966" y="1215184"/>
            <a:ext cx="664824" cy="49963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954278" y="1196028"/>
            <a:ext cx="9022244" cy="1208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+mj-lt"/>
                <a:ea typeface="Times New Roman" panose="02020603050405020304" pitchFamily="18" charset="0"/>
              </a:rPr>
              <a:t>51.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Қазақстан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Республикасы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Үкіметінің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2022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жылғы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13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маусымдағы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№390 «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Мұғалімдер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тапшылығы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бар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өңірлер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үшін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тиісті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қолдау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шараларының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пакетімен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тарту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қағидаларын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бекіту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туралы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(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арнаулы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бағдарлама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)»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Қаулысына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сәйкес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жұмысқа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қабылданған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педагогтерге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өтініш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негізінде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аттестаттау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рәсімінен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өтпей-ақ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біліктілік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санаты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беріледі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248962" y="2655897"/>
            <a:ext cx="35735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>
                <a:latin typeface="+mj-lt"/>
                <a:ea typeface="Times New Roman" panose="02020603050405020304" pitchFamily="18" charset="0"/>
              </a:rPr>
              <a:t>жоғары</a:t>
            </a:r>
            <a:r>
              <a:rPr lang="ru-RU" sz="1600" b="1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ru-RU" sz="1600" b="1" dirty="0" err="1">
                <a:latin typeface="+mj-lt"/>
                <a:ea typeface="Times New Roman" panose="02020603050405020304" pitchFamily="18" charset="0"/>
              </a:rPr>
              <a:t>жоғары</a:t>
            </a:r>
            <a:r>
              <a:rPr lang="ru-RU" sz="16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+mj-lt"/>
                <a:ea typeface="Times New Roman" panose="02020603050405020304" pitchFamily="18" charset="0"/>
              </a:rPr>
              <a:t>оқу</a:t>
            </a:r>
            <a:r>
              <a:rPr lang="ru-RU" sz="16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+mj-lt"/>
                <a:ea typeface="Times New Roman" panose="02020603050405020304" pitchFamily="18" charset="0"/>
              </a:rPr>
              <a:t>орнынан</a:t>
            </a:r>
            <a:r>
              <a:rPr lang="ru-RU" sz="16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+mj-lt"/>
                <a:ea typeface="Times New Roman" panose="02020603050405020304" pitchFamily="18" charset="0"/>
              </a:rPr>
              <a:t>кейінгі</a:t>
            </a:r>
            <a:r>
              <a:rPr lang="ru-RU" sz="16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+mj-lt"/>
                <a:ea typeface="Times New Roman" panose="02020603050405020304" pitchFamily="18" charset="0"/>
              </a:rPr>
              <a:t>білім</a:t>
            </a:r>
            <a:r>
              <a:rPr lang="ru-RU" sz="1600" b="1" dirty="0">
                <a:latin typeface="+mj-lt"/>
                <a:ea typeface="Times New Roman" panose="02020603050405020304" pitchFamily="18" charset="0"/>
              </a:rPr>
              <a:t> беру </a:t>
            </a:r>
            <a:r>
              <a:rPr lang="ru-RU" sz="1600" b="1" dirty="0" err="1">
                <a:latin typeface="+mj-lt"/>
                <a:ea typeface="Times New Roman" panose="02020603050405020304" pitchFamily="18" charset="0"/>
              </a:rPr>
              <a:t>ұйымдарының</a:t>
            </a:r>
            <a:r>
              <a:rPr lang="ru-RU" sz="16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+mj-lt"/>
                <a:ea typeface="Times New Roman" panose="02020603050405020304" pitchFamily="18" charset="0"/>
              </a:rPr>
              <a:t>түлектеріне</a:t>
            </a:r>
            <a:r>
              <a:rPr lang="ru-RU" sz="1600" b="1" dirty="0">
                <a:latin typeface="+mj-lt"/>
                <a:ea typeface="Times New Roman" panose="02020603050405020304" pitchFamily="18" charset="0"/>
              </a:rPr>
              <a:t> – «педагог-модератор»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213426" y="2682974"/>
            <a:ext cx="0" cy="89164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369505" y="2645952"/>
            <a:ext cx="43261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+mj-lt"/>
                <a:ea typeface="Times New Roman" panose="02020603050405020304" pitchFamily="18" charset="0"/>
              </a:rPr>
              <a:t>«педагог-</a:t>
            </a:r>
            <a:r>
              <a:rPr lang="ru-RU" sz="1600" b="1" dirty="0" err="1">
                <a:latin typeface="+mj-lt"/>
                <a:ea typeface="Times New Roman" panose="02020603050405020304" pitchFamily="18" charset="0"/>
              </a:rPr>
              <a:t>сарапшы</a:t>
            </a:r>
            <a:r>
              <a:rPr lang="ru-RU" sz="1600" b="1" dirty="0">
                <a:latin typeface="+mj-lt"/>
                <a:ea typeface="Times New Roman" panose="02020603050405020304" pitchFamily="18" charset="0"/>
              </a:rPr>
              <a:t>», «педагог-</a:t>
            </a:r>
            <a:r>
              <a:rPr lang="ru-RU" sz="1600" b="1" dirty="0" err="1">
                <a:latin typeface="+mj-lt"/>
                <a:ea typeface="Times New Roman" panose="02020603050405020304" pitchFamily="18" charset="0"/>
              </a:rPr>
              <a:t>зерттеуші</a:t>
            </a:r>
            <a:r>
              <a:rPr lang="ru-RU" sz="1600" b="1" dirty="0">
                <a:latin typeface="+mj-lt"/>
                <a:ea typeface="Times New Roman" panose="02020603050405020304" pitchFamily="18" charset="0"/>
              </a:rPr>
              <a:t>» </a:t>
            </a:r>
            <a:r>
              <a:rPr lang="ru-RU" sz="1600" b="1" dirty="0" err="1">
                <a:latin typeface="+mj-lt"/>
                <a:ea typeface="Times New Roman" panose="02020603050405020304" pitchFamily="18" charset="0"/>
              </a:rPr>
              <a:t>біліктілік</a:t>
            </a:r>
            <a:r>
              <a:rPr lang="ru-RU" sz="16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+mj-lt"/>
                <a:ea typeface="Times New Roman" panose="02020603050405020304" pitchFamily="18" charset="0"/>
              </a:rPr>
              <a:t>санаты</a:t>
            </a:r>
            <a:r>
              <a:rPr lang="ru-RU" sz="1600" b="1" dirty="0">
                <a:latin typeface="+mj-lt"/>
                <a:ea typeface="Times New Roman" panose="02020603050405020304" pitchFamily="18" charset="0"/>
              </a:rPr>
              <a:t> бар </a:t>
            </a:r>
            <a:r>
              <a:rPr lang="ru-RU" sz="1600" b="1" dirty="0" err="1">
                <a:latin typeface="+mj-lt"/>
                <a:ea typeface="Times New Roman" panose="02020603050405020304" pitchFamily="18" charset="0"/>
              </a:rPr>
              <a:t>педагогтерге</a:t>
            </a:r>
            <a:r>
              <a:rPr lang="ru-RU" sz="1600" b="1" dirty="0">
                <a:latin typeface="+mj-lt"/>
                <a:ea typeface="Times New Roman" panose="02020603050405020304" pitchFamily="18" charset="0"/>
              </a:rPr>
              <a:t> - </a:t>
            </a:r>
            <a:r>
              <a:rPr lang="ru-RU" sz="1600" b="1" dirty="0" err="1">
                <a:latin typeface="+mj-lt"/>
                <a:ea typeface="Times New Roman" panose="02020603050405020304" pitchFamily="18" charset="0"/>
              </a:rPr>
              <a:t>деңгейге</a:t>
            </a:r>
            <a:r>
              <a:rPr lang="ru-RU" sz="16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+mj-lt"/>
                <a:ea typeface="Times New Roman" panose="02020603050405020304" pitchFamily="18" charset="0"/>
              </a:rPr>
              <a:t>жоғары</a:t>
            </a:r>
            <a:endParaRPr lang="ru-RU" sz="1600" b="1" dirty="0">
              <a:latin typeface="+mj-lt"/>
              <a:ea typeface="Times New Roman" panose="02020603050405020304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6074226" y="2682974"/>
            <a:ext cx="0" cy="89164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912456" y="3794597"/>
            <a:ext cx="9301644" cy="1053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err="1">
                <a:latin typeface="+mj-lt"/>
                <a:ea typeface="Times New Roman" panose="02020603050405020304" pitchFamily="18" charset="0"/>
              </a:rPr>
              <a:t>Басқа</a:t>
            </a:r>
            <a:r>
              <a:rPr lang="ru-RU" sz="16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+mj-lt"/>
                <a:ea typeface="Times New Roman" panose="02020603050405020304" pitchFamily="18" charset="0"/>
              </a:rPr>
              <a:t>білім</a:t>
            </a:r>
            <a:r>
              <a:rPr lang="ru-RU" sz="1600" b="1" dirty="0">
                <a:latin typeface="+mj-lt"/>
                <a:ea typeface="Times New Roman" panose="02020603050405020304" pitchFamily="18" charset="0"/>
              </a:rPr>
              <a:t> беру </a:t>
            </a:r>
            <a:r>
              <a:rPr lang="ru-RU" sz="1600" b="1" dirty="0" err="1">
                <a:latin typeface="+mj-lt"/>
                <a:ea typeface="Times New Roman" panose="02020603050405020304" pitchFamily="18" charset="0"/>
              </a:rPr>
              <a:t>ұйымына</a:t>
            </a:r>
            <a:r>
              <a:rPr lang="ru-RU" sz="16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+mj-lt"/>
                <a:ea typeface="Times New Roman" panose="02020603050405020304" pitchFamily="18" charset="0"/>
              </a:rPr>
              <a:t>ауысқан</a:t>
            </a:r>
            <a:r>
              <a:rPr lang="ru-RU" sz="16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+mj-lt"/>
                <a:ea typeface="Times New Roman" panose="02020603050405020304" pitchFamily="18" charset="0"/>
              </a:rPr>
              <a:t>кезде</a:t>
            </a:r>
            <a:r>
              <a:rPr lang="ru-RU" sz="16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+mj-lt"/>
                <a:ea typeface="Times New Roman" panose="02020603050405020304" pitchFamily="18" charset="0"/>
              </a:rPr>
              <a:t>педагогтер</a:t>
            </a:r>
            <a:r>
              <a:rPr lang="ru-RU" sz="16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+mj-lt"/>
                <a:ea typeface="Times New Roman" panose="02020603050405020304" pitchFamily="18" charset="0"/>
              </a:rPr>
              <a:t>арнаулы</a:t>
            </a:r>
            <a:r>
              <a:rPr lang="ru-RU" sz="16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+mj-lt"/>
                <a:ea typeface="Times New Roman" panose="02020603050405020304" pitchFamily="18" charset="0"/>
              </a:rPr>
              <a:t>бағдарлама</a:t>
            </a:r>
            <a:r>
              <a:rPr lang="ru-RU" sz="16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+mj-lt"/>
                <a:ea typeface="Times New Roman" panose="02020603050405020304" pitchFamily="18" charset="0"/>
              </a:rPr>
              <a:t>шеңберінде</a:t>
            </a:r>
            <a:r>
              <a:rPr lang="ru-RU" sz="16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+mj-lt"/>
                <a:ea typeface="Times New Roman" panose="02020603050405020304" pitchFamily="18" charset="0"/>
              </a:rPr>
              <a:t>берілген</a:t>
            </a:r>
            <a:r>
              <a:rPr lang="ru-RU" sz="16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+mj-lt"/>
                <a:ea typeface="Times New Roman" panose="02020603050405020304" pitchFamily="18" charset="0"/>
              </a:rPr>
              <a:t>біліктілік</a:t>
            </a:r>
            <a:r>
              <a:rPr lang="ru-RU" sz="16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+mj-lt"/>
                <a:ea typeface="Times New Roman" panose="02020603050405020304" pitchFamily="18" charset="0"/>
              </a:rPr>
              <a:t>санатын</a:t>
            </a:r>
            <a:r>
              <a:rPr lang="ru-RU" sz="16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+mj-lt"/>
                <a:ea typeface="Times New Roman" panose="02020603050405020304" pitchFamily="18" charset="0"/>
              </a:rPr>
              <a:t>растау</a:t>
            </a:r>
            <a:r>
              <a:rPr lang="ru-RU" sz="16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+mj-lt"/>
                <a:ea typeface="Times New Roman" panose="02020603050405020304" pitchFamily="18" charset="0"/>
              </a:rPr>
              <a:t>рәсімінен</a:t>
            </a:r>
            <a:r>
              <a:rPr lang="ru-RU" sz="16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+mj-lt"/>
                <a:ea typeface="Times New Roman" panose="02020603050405020304" pitchFamily="18" charset="0"/>
              </a:rPr>
              <a:t>өтеді</a:t>
            </a:r>
            <a:endParaRPr lang="ru-RU" sz="1600" b="1" dirty="0">
              <a:latin typeface="+mj-lt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Кезекті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аттестаттау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осы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Қағидаларда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айқындалатын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мерзімдерде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өткізіледі</a:t>
            </a:r>
            <a:endParaRPr lang="ru-RU" sz="1600" dirty="0"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7788" y="4059048"/>
            <a:ext cx="433180" cy="43318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5478" y="5246841"/>
            <a:ext cx="591701" cy="57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2699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4388A3C-4B1D-0F35-E231-BF941E0B0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79B2DAE-A30F-3CEC-533C-9BF7F513FF0B}"/>
              </a:ext>
            </a:extLst>
          </p:cNvPr>
          <p:cNvSpPr/>
          <p:nvPr/>
        </p:nvSpPr>
        <p:spPr>
          <a:xfrm>
            <a:off x="0" y="0"/>
            <a:ext cx="12192000" cy="787400"/>
          </a:xfrm>
          <a:prstGeom prst="rect">
            <a:avLst/>
          </a:prstGeom>
          <a:solidFill>
            <a:srgbClr val="0021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14400" y="225840"/>
            <a:ext cx="106439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Oswald"/>
                <a:cs typeface="Times New Roman"/>
              </a:rPr>
              <a:t>2-ТАРАУ. </a:t>
            </a:r>
            <a:r>
              <a:rPr lang="ru-RU" sz="2000" b="1" dirty="0">
                <a:solidFill>
                  <a:srgbClr val="FFC000"/>
                </a:solidFill>
                <a:latin typeface="Oswald"/>
                <a:cs typeface="Times New Roman"/>
              </a:rPr>
              <a:t>ПББ ЖҮРГІЗУ ТӘРТІБІ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1101534"/>
            <a:ext cx="10389269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+mj-lt"/>
                <a:ea typeface="Times New Roman" panose="02020603050405020304" pitchFamily="18" charset="0"/>
              </a:rPr>
              <a:t>59. ПББ </a:t>
            </a:r>
            <a:r>
              <a:rPr lang="ru-RU" b="1" dirty="0" err="1">
                <a:latin typeface="+mj-lt"/>
                <a:ea typeface="Times New Roman" panose="02020603050405020304" pitchFamily="18" charset="0"/>
              </a:rPr>
              <a:t>нәтижесі</a:t>
            </a:r>
            <a:r>
              <a:rPr lang="ru-RU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b="1" dirty="0" err="1">
                <a:latin typeface="+mj-lt"/>
                <a:ea typeface="Times New Roman" panose="02020603050405020304" pitchFamily="18" charset="0"/>
              </a:rPr>
              <a:t>келесі</a:t>
            </a:r>
            <a:r>
              <a:rPr lang="ru-RU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b="1" dirty="0" err="1">
                <a:latin typeface="+mj-lt"/>
                <a:ea typeface="Times New Roman" panose="02020603050405020304" pitchFamily="18" charset="0"/>
              </a:rPr>
              <a:t>шекті</a:t>
            </a:r>
            <a:r>
              <a:rPr lang="ru-RU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b="1" dirty="0" err="1">
                <a:latin typeface="+mj-lt"/>
                <a:ea typeface="Times New Roman" panose="02020603050405020304" pitchFamily="18" charset="0"/>
              </a:rPr>
              <a:t>деңгейге</a:t>
            </a:r>
            <a:r>
              <a:rPr lang="ru-RU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b="1" dirty="0" err="1">
                <a:latin typeface="+mj-lt"/>
                <a:ea typeface="Times New Roman" panose="02020603050405020304" pitchFamily="18" charset="0"/>
              </a:rPr>
              <a:t>жеткенде</a:t>
            </a:r>
            <a:r>
              <a:rPr lang="ru-RU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b="1" dirty="0" err="1">
                <a:latin typeface="+mj-lt"/>
                <a:ea typeface="Times New Roman" panose="02020603050405020304" pitchFamily="18" charset="0"/>
              </a:rPr>
              <a:t>оң</a:t>
            </a:r>
            <a:r>
              <a:rPr lang="ru-RU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b="1" dirty="0" err="1">
                <a:latin typeface="+mj-lt"/>
                <a:ea typeface="Times New Roman" panose="02020603050405020304" pitchFamily="18" charset="0"/>
              </a:rPr>
              <a:t>деп</a:t>
            </a:r>
            <a:r>
              <a:rPr lang="ru-RU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b="1" dirty="0" err="1">
                <a:latin typeface="+mj-lt"/>
                <a:ea typeface="Times New Roman" panose="02020603050405020304" pitchFamily="18" charset="0"/>
              </a:rPr>
              <a:t>саналады</a:t>
            </a:r>
            <a:r>
              <a:rPr lang="ru-RU" b="1" dirty="0">
                <a:latin typeface="+mj-lt"/>
                <a:ea typeface="Times New Roman" panose="02020603050405020304" pitchFamily="18" charset="0"/>
              </a:rPr>
              <a:t>: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054770" y="1621247"/>
            <a:ext cx="9986423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41135" y="2027331"/>
            <a:ext cx="4845383" cy="359870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Group 17"/>
          <p:cNvGrpSpPr/>
          <p:nvPr/>
        </p:nvGrpSpPr>
        <p:grpSpPr>
          <a:xfrm>
            <a:off x="914400" y="1917579"/>
            <a:ext cx="253469" cy="219505"/>
            <a:chOff x="0" y="0"/>
            <a:chExt cx="3619627" cy="3134614"/>
          </a:xfrm>
          <a:solidFill>
            <a:srgbClr val="FFC000"/>
          </a:solidFill>
        </p:grpSpPr>
        <p:sp>
          <p:nvSpPr>
            <p:cNvPr id="13" name="Freeform 18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x-none"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1537587" y="2817207"/>
            <a:ext cx="1383712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+mj-lt"/>
                <a:ea typeface="Times New Roman" panose="02020603050405020304" pitchFamily="18" charset="0"/>
              </a:rPr>
              <a:t>ПЕДАГОГТЕР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0448" y="2231207"/>
            <a:ext cx="579994" cy="435882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570448" y="3113860"/>
            <a:ext cx="3975769" cy="1494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  <a:ea typeface="Times New Roman" panose="02020603050405020304" pitchFamily="18" charset="0"/>
              </a:rPr>
              <a:t>«педагог-модератор» </a:t>
            </a:r>
            <a:r>
              <a:rPr lang="ru-RU" dirty="0" err="1">
                <a:latin typeface="+mj-lt"/>
                <a:ea typeface="Times New Roman" panose="02020603050405020304" pitchFamily="18" charset="0"/>
              </a:rPr>
              <a:t>біліктілік</a:t>
            </a:r>
            <a:r>
              <a:rPr lang="ru-RU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+mj-lt"/>
                <a:ea typeface="Times New Roman" panose="02020603050405020304" pitchFamily="18" charset="0"/>
              </a:rPr>
              <a:t>санаты</a:t>
            </a:r>
            <a:r>
              <a:rPr lang="ru-RU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+mj-lt"/>
                <a:ea typeface="Times New Roman" panose="02020603050405020304" pitchFamily="18" charset="0"/>
              </a:rPr>
              <a:t>– 60 %;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  <a:ea typeface="Times New Roman" panose="02020603050405020304" pitchFamily="18" charset="0"/>
              </a:rPr>
              <a:t>«педагог-</a:t>
            </a:r>
            <a:r>
              <a:rPr lang="ru-RU" dirty="0" err="1">
                <a:latin typeface="+mj-lt"/>
                <a:ea typeface="Times New Roman" panose="02020603050405020304" pitchFamily="18" charset="0"/>
              </a:rPr>
              <a:t>сарапшы</a:t>
            </a:r>
            <a:r>
              <a:rPr lang="ru-RU" dirty="0">
                <a:latin typeface="+mj-lt"/>
                <a:ea typeface="Times New Roman" panose="02020603050405020304" pitchFamily="18" charset="0"/>
              </a:rPr>
              <a:t>» </a:t>
            </a:r>
            <a:r>
              <a:rPr lang="ru-RU" dirty="0" err="1">
                <a:latin typeface="+mj-lt"/>
                <a:ea typeface="Times New Roman" panose="02020603050405020304" pitchFamily="18" charset="0"/>
              </a:rPr>
              <a:t>біліктілік</a:t>
            </a:r>
            <a:r>
              <a:rPr lang="ru-RU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+mj-lt"/>
                <a:ea typeface="Times New Roman" panose="02020603050405020304" pitchFamily="18" charset="0"/>
              </a:rPr>
              <a:t>санаты</a:t>
            </a:r>
            <a:r>
              <a:rPr lang="ru-RU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+mj-lt"/>
                <a:ea typeface="Times New Roman" panose="02020603050405020304" pitchFamily="18" charset="0"/>
              </a:rPr>
              <a:t>– 70 %;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195810" y="2027331"/>
            <a:ext cx="4845383" cy="359870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Group 17"/>
          <p:cNvGrpSpPr/>
          <p:nvPr/>
        </p:nvGrpSpPr>
        <p:grpSpPr>
          <a:xfrm>
            <a:off x="6069075" y="1917579"/>
            <a:ext cx="253469" cy="219505"/>
            <a:chOff x="0" y="0"/>
            <a:chExt cx="3619627" cy="3134614"/>
          </a:xfrm>
          <a:solidFill>
            <a:srgbClr val="FFC000"/>
          </a:solidFill>
        </p:grpSpPr>
        <p:sp>
          <p:nvSpPr>
            <p:cNvPr id="20" name="Freeform 18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x-none"/>
            </a:p>
          </p:txBody>
        </p:sp>
      </p:grp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23" t="4451" r="10644" b="12230"/>
          <a:stretch/>
        </p:blipFill>
        <p:spPr>
          <a:xfrm>
            <a:off x="6415831" y="2268604"/>
            <a:ext cx="477748" cy="530476"/>
          </a:xfrm>
          <a:prstGeom prst="rect">
            <a:avLst/>
          </a:prstGeom>
        </p:spPr>
      </p:pic>
      <p:sp>
        <p:nvSpPr>
          <p:cNvPr id="24" name="Объект 2">
            <a:extLst>
              <a:ext uri="{FF2B5EF4-FFF2-40B4-BE49-F238E27FC236}">
                <a16:creationId xmlns:a16="http://schemas.microsoft.com/office/drawing/2014/main" xmlns="" id="{554CDC9B-2046-F7C9-61A0-0CE727B68206}"/>
              </a:ext>
            </a:extLst>
          </p:cNvPr>
          <p:cNvSpPr txBox="1">
            <a:spLocks/>
          </p:cNvSpPr>
          <p:nvPr/>
        </p:nvSpPr>
        <p:spPr>
          <a:xfrm>
            <a:off x="6553538" y="2928982"/>
            <a:ext cx="4129925" cy="186452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 err="1">
                <a:latin typeface="+mj-lt"/>
              </a:rPr>
              <a:t>Білім</a:t>
            </a:r>
            <a:r>
              <a:rPr lang="ru-RU" sz="1800" dirty="0">
                <a:latin typeface="+mj-lt"/>
              </a:rPr>
              <a:t> беру </a:t>
            </a:r>
            <a:r>
              <a:rPr lang="ru-RU" sz="1800" dirty="0" err="1">
                <a:latin typeface="+mj-lt"/>
              </a:rPr>
              <a:t>ұйымдарының</a:t>
            </a:r>
            <a:r>
              <a:rPr lang="ru-RU" sz="1800" dirty="0">
                <a:latin typeface="+mj-lt"/>
              </a:rPr>
              <a:t> (</a:t>
            </a:r>
            <a:r>
              <a:rPr lang="ru-RU" sz="1800" dirty="0" err="1">
                <a:latin typeface="+mj-lt"/>
              </a:rPr>
              <a:t>әдістемелік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кабинеттердің</a:t>
            </a:r>
            <a:r>
              <a:rPr lang="ru-RU" sz="1800" dirty="0">
                <a:latin typeface="+mj-lt"/>
              </a:rPr>
              <a:t> (</a:t>
            </a:r>
            <a:r>
              <a:rPr lang="ru-RU" sz="1800" dirty="0" err="1">
                <a:latin typeface="+mj-lt"/>
              </a:rPr>
              <a:t>орталықтардың</a:t>
            </a:r>
            <a:r>
              <a:rPr lang="ru-RU" sz="1800" dirty="0">
                <a:latin typeface="+mj-lt"/>
              </a:rPr>
              <a:t>)</a:t>
            </a:r>
            <a:r>
              <a:rPr lang="ru-RU" sz="1800" b="1" dirty="0">
                <a:latin typeface="+mj-lt"/>
              </a:rPr>
              <a:t> БАСШЫЛАРЫ, </a:t>
            </a:r>
            <a:r>
              <a:rPr lang="ru-RU" sz="1800" dirty="0" err="1">
                <a:latin typeface="+mj-lt"/>
              </a:rPr>
              <a:t>бөлімдердің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басшылары</a:t>
            </a:r>
            <a:r>
              <a:rPr lang="ru-RU" sz="1800" dirty="0">
                <a:latin typeface="+mj-lt"/>
              </a:rPr>
              <a:t> (</a:t>
            </a:r>
            <a:r>
              <a:rPr lang="ru-RU" sz="1800" dirty="0" err="1">
                <a:latin typeface="+mj-lt"/>
              </a:rPr>
              <a:t>меңгерушілері</a:t>
            </a:r>
            <a:r>
              <a:rPr lang="ru-RU" sz="1800" dirty="0">
                <a:latin typeface="+mj-lt"/>
              </a:rPr>
              <a:t>) </a:t>
            </a:r>
            <a:r>
              <a:rPr lang="ru-RU" sz="1800" dirty="0">
                <a:latin typeface="+mj-lt"/>
                <a:ea typeface="Times New Roman" panose="02020603050405020304" pitchFamily="18" charset="0"/>
              </a:rPr>
              <a:t>- </a:t>
            </a:r>
            <a:r>
              <a:rPr lang="ru-RU" sz="2100" b="1" dirty="0">
                <a:latin typeface="+mj-lt"/>
              </a:rPr>
              <a:t>70 % 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 err="1">
                <a:latin typeface="+mj-lt"/>
              </a:rPr>
              <a:t>Әдістемелік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кабинеттердің</a:t>
            </a:r>
            <a:r>
              <a:rPr lang="ru-RU" sz="1800" dirty="0">
                <a:latin typeface="+mj-lt"/>
              </a:rPr>
              <a:t> (</a:t>
            </a:r>
            <a:r>
              <a:rPr lang="ru-RU" sz="1800" dirty="0" err="1">
                <a:latin typeface="+mj-lt"/>
              </a:rPr>
              <a:t>орталықтардың</a:t>
            </a:r>
            <a:r>
              <a:rPr lang="ru-RU" sz="1800" dirty="0">
                <a:latin typeface="+mj-lt"/>
              </a:rPr>
              <a:t>) </a:t>
            </a:r>
            <a:r>
              <a:rPr lang="ru-RU" sz="1800" b="1" dirty="0">
                <a:latin typeface="+mj-lt"/>
              </a:rPr>
              <a:t>ӘДІСКЕРЛЕРІ </a:t>
            </a:r>
            <a:r>
              <a:rPr lang="ru-RU" sz="1800" b="1" dirty="0">
                <a:latin typeface="+mj-lt"/>
                <a:ea typeface="Times New Roman" panose="02020603050405020304" pitchFamily="18" charset="0"/>
              </a:rPr>
              <a:t>– </a:t>
            </a:r>
            <a:r>
              <a:rPr lang="ru-RU" sz="2100" b="1" dirty="0">
                <a:latin typeface="+mj-lt"/>
              </a:rPr>
              <a:t>70 %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1800" b="1" dirty="0">
              <a:latin typeface="+mj-lt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18768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45BC322F-16B3-43F4-BE33-97AB30C8AA95}"/>
              </a:ext>
            </a:extLst>
          </p:cNvPr>
          <p:cNvSpPr/>
          <p:nvPr/>
        </p:nvSpPr>
        <p:spPr>
          <a:xfrm>
            <a:off x="6393079" y="626307"/>
            <a:ext cx="5396807" cy="400110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2080DA14-16DB-47FE-8970-3B6FA13DEA21}"/>
              </a:ext>
            </a:extLst>
          </p:cNvPr>
          <p:cNvSpPr/>
          <p:nvPr/>
        </p:nvSpPr>
        <p:spPr>
          <a:xfrm>
            <a:off x="414596" y="665462"/>
            <a:ext cx="5396807" cy="400110"/>
          </a:xfrm>
          <a:prstGeom prst="rect">
            <a:avLst/>
          </a:prstGeom>
          <a:solidFill>
            <a:srgbClr val="0021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8" name="Google Shape;299;p6"/>
          <p:cNvCxnSpPr/>
          <p:nvPr/>
        </p:nvCxnSpPr>
        <p:spPr>
          <a:xfrm>
            <a:off x="6106270" y="1674183"/>
            <a:ext cx="16795" cy="2258169"/>
          </a:xfrm>
          <a:prstGeom prst="straightConnector1">
            <a:avLst/>
          </a:prstGeom>
          <a:noFill/>
          <a:ln w="1905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9191E659-BD5A-78CA-7269-BD16A0D9CD51}"/>
              </a:ext>
            </a:extLst>
          </p:cNvPr>
          <p:cNvSpPr/>
          <p:nvPr/>
        </p:nvSpPr>
        <p:spPr>
          <a:xfrm>
            <a:off x="422079" y="639975"/>
            <a:ext cx="5000828" cy="40011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АҒЫМДАҒЫ ЖАҒДАЙ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760537" y="1057967"/>
            <a:ext cx="51232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i="1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Педагогтер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1400" i="1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портфолиосын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1400" i="1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қарағаннан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1400" b="1" i="1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кейін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1400" i="1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өткізіледі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9191E659-BD5A-78CA-7269-BD16A0D9CD51}"/>
              </a:ext>
            </a:extLst>
          </p:cNvPr>
          <p:cNvSpPr/>
          <p:nvPr/>
        </p:nvSpPr>
        <p:spPr>
          <a:xfrm>
            <a:off x="6525800" y="634023"/>
            <a:ext cx="5000828" cy="40011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ҰСЫНЫС</a:t>
            </a:r>
          </a:p>
        </p:txBody>
      </p:sp>
      <p:cxnSp>
        <p:nvCxnSpPr>
          <p:cNvPr id="45" name="Google Shape;299;p6"/>
          <p:cNvCxnSpPr/>
          <p:nvPr/>
        </p:nvCxnSpPr>
        <p:spPr>
          <a:xfrm flipH="1">
            <a:off x="341521" y="1590311"/>
            <a:ext cx="14729" cy="2722984"/>
          </a:xfrm>
          <a:prstGeom prst="straightConnector1">
            <a:avLst/>
          </a:prstGeom>
          <a:noFill/>
          <a:ln w="1905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8" name="Google Shape;302;p6"/>
          <p:cNvSpPr/>
          <p:nvPr/>
        </p:nvSpPr>
        <p:spPr>
          <a:xfrm>
            <a:off x="721676" y="1432838"/>
            <a:ext cx="4967762" cy="957577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0000"/>
              </a:buClr>
              <a:buSzPts val="1600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Тестілеу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-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(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барлық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санаттар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үшін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бір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тест)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lvl="0">
              <a:buClr>
                <a:srgbClr val="000000"/>
              </a:buClr>
              <a:buSzPts val="1600"/>
            </a:pPr>
            <a:r>
              <a:rPr lang="ru-RU" sz="1400" b="0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Пәндік</a:t>
            </a:r>
            <a:r>
              <a:rPr lang="ru-RU" sz="14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білім</a:t>
            </a:r>
            <a:r>
              <a:rPr lang="ru-RU" sz="14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- 30 </a:t>
            </a:r>
            <a:r>
              <a:rPr lang="ru-RU" sz="1400" b="0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тапсырма</a:t>
            </a:r>
            <a:endParaRPr lang="ru-RU" sz="140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  <a:p>
            <a:pPr lvl="0">
              <a:buClr>
                <a:srgbClr val="000000"/>
              </a:buClr>
              <a:buSzPts val="1600"/>
            </a:pPr>
            <a:r>
              <a:rPr lang="ru-RU" sz="1400" b="0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Оқыту</a:t>
            </a:r>
            <a:r>
              <a:rPr lang="ru-RU" sz="14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әдістемесі</a:t>
            </a:r>
            <a:r>
              <a:rPr lang="ru-RU" sz="14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- 20 </a:t>
            </a:r>
            <a:r>
              <a:rPr lang="ru-RU" sz="1400" b="0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тапсырма</a:t>
            </a:r>
            <a:endParaRPr lang="ru-RU" sz="140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  <a:p>
            <a:pPr lvl="0">
              <a:buClr>
                <a:srgbClr val="000000"/>
              </a:buClr>
              <a:buSzPts val="1600"/>
            </a:pPr>
            <a:r>
              <a:rPr lang="ru-RU" sz="1400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Барлығы</a:t>
            </a:r>
            <a:r>
              <a:rPr lang="ru-RU" sz="1400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- 50 </a:t>
            </a:r>
            <a:r>
              <a:rPr lang="ru-RU" sz="1400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тапсырма</a:t>
            </a:r>
            <a:endParaRPr sz="160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49" name="Google Shape;303;p6"/>
          <p:cNvSpPr/>
          <p:nvPr/>
        </p:nvSpPr>
        <p:spPr>
          <a:xfrm>
            <a:off x="737382" y="2473124"/>
            <a:ext cx="4936351" cy="489799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Arial"/>
              </a:rPr>
              <a:t>2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  <a:sym typeface="Arial"/>
              </a:rPr>
              <a:t>.</a:t>
            </a:r>
            <a:r>
              <a:rPr lang="ru-RU" sz="1600" b="1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Arial"/>
              </a:rPr>
              <a:t>Эссе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Arial"/>
              </a:rPr>
              <a:t>жазу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Arial"/>
              </a:rPr>
              <a:t> – </a:t>
            </a:r>
            <a:r>
              <a:rPr lang="ru-RU" sz="1600" b="1" dirty="0">
                <a:latin typeface="+mj-lt"/>
                <a:cs typeface="Arial" panose="020B0604020202020204" pitchFamily="34" charset="0"/>
                <a:sym typeface="Arial"/>
              </a:rPr>
              <a:t>250-300 </a:t>
            </a:r>
            <a:r>
              <a:rPr lang="ru-RU" sz="1600" dirty="0" err="1">
                <a:latin typeface="+mj-lt"/>
                <a:cs typeface="Arial" panose="020B0604020202020204" pitchFamily="34" charset="0"/>
                <a:sym typeface="Arial"/>
              </a:rPr>
              <a:t>сөз</a:t>
            </a:r>
            <a:endParaRPr lang="ru-RU" sz="1600" dirty="0">
              <a:latin typeface="+mj-lt"/>
              <a:cs typeface="Arial" panose="020B0604020202020204" pitchFamily="34" charset="0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Arial"/>
              </a:rPr>
              <a:t>(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Arial"/>
              </a:rPr>
              <a:t>аттестаттау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Arial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Arial"/>
              </a:rPr>
              <a:t>кезінде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Arial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Arial"/>
              </a:rPr>
              <a:t>ескерілмейді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Arial"/>
              </a:rPr>
              <a:t>)</a:t>
            </a:r>
            <a:endParaRPr sz="1400" dirty="0">
              <a:solidFill>
                <a:schemeClr val="accent1">
                  <a:lumMod val="50000"/>
                </a:schemeClr>
              </a:solidFill>
              <a:latin typeface="+mj-lt"/>
              <a:cs typeface="Arial" panose="020B0604020202020204" pitchFamily="34" charset="0"/>
              <a:sym typeface="Arial"/>
            </a:endParaRPr>
          </a:p>
        </p:txBody>
      </p:sp>
      <p:sp>
        <p:nvSpPr>
          <p:cNvPr id="50" name="Google Shape;304;p6"/>
          <p:cNvSpPr/>
          <p:nvPr/>
        </p:nvSpPr>
        <p:spPr>
          <a:xfrm>
            <a:off x="721676" y="3991358"/>
            <a:ext cx="5053326" cy="1620536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0000"/>
              </a:buClr>
              <a:buSzPts val="1600"/>
            </a:pPr>
            <a:endParaRPr lang="ru-RU" sz="1600" b="0" i="0" u="none" strike="noStrike" cap="none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  <a:sym typeface="Arial"/>
            </a:endParaRPr>
          </a:p>
        </p:txBody>
      </p:sp>
      <p:cxnSp>
        <p:nvCxnSpPr>
          <p:cNvPr id="51" name="Google Shape;305;p6"/>
          <p:cNvCxnSpPr/>
          <p:nvPr/>
        </p:nvCxnSpPr>
        <p:spPr>
          <a:xfrm>
            <a:off x="463797" y="2823140"/>
            <a:ext cx="250817" cy="0"/>
          </a:xfrm>
          <a:prstGeom prst="straightConnector1">
            <a:avLst/>
          </a:prstGeom>
          <a:noFill/>
          <a:ln w="1905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3" name="Google Shape;307;p6"/>
          <p:cNvCxnSpPr/>
          <p:nvPr/>
        </p:nvCxnSpPr>
        <p:spPr>
          <a:xfrm>
            <a:off x="470005" y="1477825"/>
            <a:ext cx="250817" cy="0"/>
          </a:xfrm>
          <a:prstGeom prst="straightConnector1">
            <a:avLst/>
          </a:prstGeom>
          <a:noFill/>
          <a:ln w="1905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5" name="Google Shape;310;p6"/>
          <p:cNvCxnSpPr/>
          <p:nvPr/>
        </p:nvCxnSpPr>
        <p:spPr>
          <a:xfrm>
            <a:off x="375380" y="4155944"/>
            <a:ext cx="250817" cy="0"/>
          </a:xfrm>
          <a:prstGeom prst="straightConnector1">
            <a:avLst/>
          </a:prstGeom>
          <a:noFill/>
          <a:ln w="1905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76882587"/>
              </p:ext>
            </p:extLst>
          </p:nvPr>
        </p:nvGraphicFramePr>
        <p:xfrm>
          <a:off x="919243" y="3940620"/>
          <a:ext cx="4847464" cy="167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34287">
                  <a:extLst>
                    <a:ext uri="{9D8B030D-6E8A-4147-A177-3AD203B41FA5}">
                      <a16:colId xmlns:a16="http://schemas.microsoft.com/office/drawing/2014/main" xmlns="" val="3924510486"/>
                    </a:ext>
                  </a:extLst>
                </a:gridCol>
                <a:gridCol w="2313177">
                  <a:extLst>
                    <a:ext uri="{9D8B030D-6E8A-4147-A177-3AD203B41FA5}">
                      <a16:colId xmlns:a16="http://schemas.microsoft.com/office/drawing/2014/main" xmlns="" val="2721409421"/>
                    </a:ext>
                  </a:extLst>
                </a:gridCol>
              </a:tblGrid>
              <a:tr h="28785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ПББ </a:t>
                      </a:r>
                      <a:r>
                        <a:rPr lang="ru-RU" sz="1400" b="1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өтудің</a:t>
                      </a:r>
                      <a:r>
                        <a:rPr lang="ru-RU" sz="1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ru-RU" sz="1400" b="1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шекті</a:t>
                      </a:r>
                      <a:r>
                        <a:rPr lang="ru-RU" sz="1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ru-RU" sz="1400" b="1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деңгейі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1178674"/>
                  </a:ext>
                </a:extLst>
              </a:tr>
              <a:tr h="2616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«Педагог»</a:t>
                      </a:r>
                      <a:endParaRPr lang="ru-RU" sz="12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50 %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28206466"/>
                  </a:ext>
                </a:extLst>
              </a:tr>
              <a:tr h="2616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«Педагог-модератор»</a:t>
                      </a:r>
                      <a:endParaRPr lang="ru-RU" sz="12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60 %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368544097"/>
                  </a:ext>
                </a:extLst>
              </a:tr>
              <a:tr h="2616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«Педагог-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сарапшы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»</a:t>
                      </a:r>
                      <a:endParaRPr lang="ru-RU" sz="12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70 %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710770649"/>
                  </a:ext>
                </a:extLst>
              </a:tr>
              <a:tr h="2301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«Педагог-</a:t>
                      </a:r>
                      <a:r>
                        <a:rPr lang="ru-RU" sz="1200" b="0" i="0" u="none" strike="noStrike" cap="none" dirty="0" err="1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зерттеуші</a:t>
                      </a:r>
                      <a:r>
                        <a:rPr lang="ru-RU" sz="1200" b="0" i="0" u="none" strike="noStrike" cap="none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»</a:t>
                      </a:r>
                      <a:endParaRPr lang="ru-RU" sz="12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80 %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404855217"/>
                  </a:ext>
                </a:extLst>
              </a:tr>
              <a:tr h="2616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«Педагог-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шебер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»</a:t>
                      </a:r>
                      <a:endParaRPr lang="ru-RU" sz="12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90 %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50664366"/>
                  </a:ext>
                </a:extLst>
              </a:tr>
            </a:tbl>
          </a:graphicData>
        </a:graphic>
      </p:graphicFrame>
      <p:sp>
        <p:nvSpPr>
          <p:cNvPr id="36" name="Прямоугольник 35"/>
          <p:cNvSpPr/>
          <p:nvPr/>
        </p:nvSpPr>
        <p:spPr>
          <a:xfrm>
            <a:off x="6132253" y="960818"/>
            <a:ext cx="59499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i="1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Қызмет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1400" i="1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нәтижелерін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1400" i="1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кешенді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1400" i="1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талдамалық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1400" i="1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жинақтау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1400" i="1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материалдары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1400" i="1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қаралғанға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1400" b="1" i="1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дейін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1400" i="1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жүргізіледі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40" name="Google Shape;305;p6"/>
          <p:cNvCxnSpPr/>
          <p:nvPr/>
        </p:nvCxnSpPr>
        <p:spPr>
          <a:xfrm>
            <a:off x="6132253" y="2580617"/>
            <a:ext cx="250817" cy="0"/>
          </a:xfrm>
          <a:prstGeom prst="straightConnector1">
            <a:avLst/>
          </a:prstGeom>
          <a:noFill/>
          <a:ln w="1905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" name="Google Shape;307;p6"/>
          <p:cNvCxnSpPr/>
          <p:nvPr/>
        </p:nvCxnSpPr>
        <p:spPr>
          <a:xfrm>
            <a:off x="6220025" y="1803435"/>
            <a:ext cx="166317" cy="3094"/>
          </a:xfrm>
          <a:prstGeom prst="straightConnector1">
            <a:avLst/>
          </a:prstGeom>
          <a:noFill/>
          <a:ln w="1905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7" name="Google Shape;310;p6"/>
          <p:cNvCxnSpPr/>
          <p:nvPr/>
        </p:nvCxnSpPr>
        <p:spPr>
          <a:xfrm flipV="1">
            <a:off x="6261854" y="3808768"/>
            <a:ext cx="111854" cy="3438"/>
          </a:xfrm>
          <a:prstGeom prst="straightConnector1">
            <a:avLst/>
          </a:prstGeom>
          <a:noFill/>
          <a:ln w="1905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2" name="Google Shape;302;p6"/>
          <p:cNvSpPr/>
          <p:nvPr/>
        </p:nvSpPr>
        <p:spPr>
          <a:xfrm>
            <a:off x="6338141" y="1574140"/>
            <a:ext cx="5423503" cy="824787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>
              <a:buClr>
                <a:srgbClr val="000000"/>
              </a:buClr>
              <a:buSzPts val="1600"/>
              <a:buAutoNum type="arabicPeriod"/>
            </a:pP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Тестілеу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-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(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Тапсырмалар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күрделілігінің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3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деңгейі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)</a:t>
            </a:r>
          </a:p>
          <a:p>
            <a:pPr lvl="0">
              <a:buClr>
                <a:srgbClr val="000000"/>
              </a:buClr>
              <a:buSzPts val="1600"/>
            </a:pPr>
            <a:endParaRPr lang="ru-RU" sz="1600" dirty="0">
              <a:solidFill>
                <a:schemeClr val="accent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lvl="0">
              <a:buClr>
                <a:srgbClr val="000000"/>
              </a:buClr>
              <a:buSzPts val="1600"/>
            </a:pPr>
            <a:r>
              <a:rPr lang="ru-RU" sz="1600" b="0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Пәндік</a:t>
            </a:r>
            <a:r>
              <a:rPr lang="ru-RU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1600" b="0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білім</a:t>
            </a:r>
            <a:r>
              <a:rPr lang="ru-RU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– </a:t>
            </a:r>
            <a:r>
              <a:rPr lang="en-US" sz="1600" b="1" i="0" u="none" strike="noStrike" cap="none" dirty="0">
                <a:solidFill>
                  <a:srgbClr val="C00000"/>
                </a:solidFill>
                <a:latin typeface="+mj-lt"/>
                <a:ea typeface="Arial"/>
                <a:cs typeface="Arial"/>
                <a:sym typeface="Arial"/>
              </a:rPr>
              <a:t>100</a:t>
            </a:r>
            <a:r>
              <a:rPr lang="en-US" sz="1600" b="1" i="0" u="none" strike="noStrike" cap="none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1600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тапсырма</a:t>
            </a:r>
            <a:endParaRPr lang="ru-RU" sz="160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56" name="Google Shape;303;p6"/>
          <p:cNvSpPr/>
          <p:nvPr/>
        </p:nvSpPr>
        <p:spPr>
          <a:xfrm>
            <a:off x="6383070" y="2459929"/>
            <a:ext cx="5443630" cy="476295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Arial"/>
              </a:rPr>
              <a:t>Алынып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Arial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Arial"/>
              </a:rPr>
              <a:t>тасталады</a:t>
            </a:r>
            <a:endParaRPr sz="1600" b="1" dirty="0">
              <a:solidFill>
                <a:schemeClr val="accent1">
                  <a:lumMod val="50000"/>
                </a:schemeClr>
              </a:solidFill>
              <a:latin typeface="+mj-lt"/>
              <a:cs typeface="Arial" panose="020B0604020202020204" pitchFamily="34" charset="0"/>
              <a:sym typeface="Arial"/>
            </a:endParaRPr>
          </a:p>
        </p:txBody>
      </p:sp>
      <p:sp>
        <p:nvSpPr>
          <p:cNvPr id="62" name="Google Shape;304;p6"/>
          <p:cNvSpPr/>
          <p:nvPr/>
        </p:nvSpPr>
        <p:spPr>
          <a:xfrm>
            <a:off x="6278951" y="4026016"/>
            <a:ext cx="5537669" cy="1603346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0000"/>
              </a:buClr>
              <a:buSzPts val="1600"/>
            </a:pPr>
            <a:endParaRPr lang="ru-RU" sz="1600" b="0" i="0" u="none" strike="noStrike" cap="none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60453" y="5684826"/>
            <a:ext cx="5028985" cy="796507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Педагогтер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ПББ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рәсімінен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күнтізбелік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жылы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2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рет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тегін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өте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алады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272925" y="5691006"/>
            <a:ext cx="5543695" cy="975863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lvl="0"/>
            <a:endParaRPr lang="ru-RU" sz="14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lvl="0"/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Педагогтер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ПББ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рәсімінен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өте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алады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:</a:t>
            </a:r>
          </a:p>
          <a:p>
            <a:pPr marL="285750" lvl="0" indent="-285750">
              <a:buFontTx/>
              <a:buChar char="-"/>
            </a:pPr>
            <a:r>
              <a:rPr lang="ru-RU" sz="1600" dirty="0" err="1">
                <a:solidFill>
                  <a:srgbClr val="C00000"/>
                </a:solidFill>
                <a:latin typeface="+mj-lt"/>
              </a:rPr>
              <a:t>білім</a:t>
            </a:r>
            <a:r>
              <a:rPr lang="ru-RU" sz="1600" dirty="0">
                <a:solidFill>
                  <a:srgbClr val="C00000"/>
                </a:solidFill>
                <a:latin typeface="+mj-lt"/>
              </a:rPr>
              <a:t> беру </a:t>
            </a:r>
            <a:r>
              <a:rPr lang="ru-RU" sz="1600" dirty="0" err="1">
                <a:solidFill>
                  <a:srgbClr val="C00000"/>
                </a:solidFill>
                <a:latin typeface="+mj-lt"/>
              </a:rPr>
              <a:t>саласындағы</a:t>
            </a:r>
            <a:r>
              <a:rPr lang="ru-RU" sz="1600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+mj-lt"/>
              </a:rPr>
              <a:t>уәкілетті</a:t>
            </a:r>
            <a:r>
              <a:rPr lang="ru-RU" sz="1600" dirty="0">
                <a:solidFill>
                  <a:srgbClr val="C00000"/>
                </a:solidFill>
                <a:latin typeface="+mj-lt"/>
              </a:rPr>
              <a:t> орган </a:t>
            </a:r>
            <a:r>
              <a:rPr lang="ru-RU" sz="1600" dirty="0" err="1">
                <a:solidFill>
                  <a:srgbClr val="C00000"/>
                </a:solidFill>
                <a:latin typeface="+mj-lt"/>
              </a:rPr>
              <a:t>бекіткен</a:t>
            </a:r>
            <a:r>
              <a:rPr lang="ru-RU" sz="1600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+mj-lt"/>
              </a:rPr>
              <a:t>кестеге</a:t>
            </a:r>
            <a:r>
              <a:rPr lang="ru-RU" sz="1600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+mj-lt"/>
              </a:rPr>
              <a:t>сәйкес</a:t>
            </a:r>
            <a:r>
              <a:rPr lang="ru-RU" sz="1600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+mj-lt"/>
              </a:rPr>
              <a:t>жыл</a:t>
            </a:r>
            <a:r>
              <a:rPr lang="ru-RU" sz="1600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+mj-lt"/>
              </a:rPr>
              <a:t>ішінде</a:t>
            </a:r>
            <a:endParaRPr lang="ru-RU" sz="1600" dirty="0">
              <a:solidFill>
                <a:srgbClr val="C00000"/>
              </a:solidFill>
              <a:latin typeface="+mj-lt"/>
            </a:endParaRPr>
          </a:p>
          <a:p>
            <a:pPr marL="285750" lvl="0" indent="-285750">
              <a:buFontTx/>
              <a:buChar char="-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1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рет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тегін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, </a:t>
            </a:r>
            <a:r>
              <a:rPr lang="ru-RU" sz="1600" dirty="0">
                <a:solidFill>
                  <a:srgbClr val="C00000"/>
                </a:solidFill>
                <a:latin typeface="+mj-lt"/>
              </a:rPr>
              <a:t>1 </a:t>
            </a:r>
            <a:r>
              <a:rPr lang="ru-RU" sz="1600" dirty="0" err="1">
                <a:solidFill>
                  <a:srgbClr val="C00000"/>
                </a:solidFill>
                <a:latin typeface="+mj-lt"/>
              </a:rPr>
              <a:t>рет</a:t>
            </a:r>
            <a:r>
              <a:rPr lang="ru-RU" sz="1600" dirty="0">
                <a:solidFill>
                  <a:srgbClr val="C00000"/>
                </a:solidFill>
                <a:latin typeface="+mj-lt"/>
              </a:rPr>
              <a:t> – </a:t>
            </a:r>
            <a:r>
              <a:rPr lang="ru-RU" sz="1600" dirty="0" err="1">
                <a:solidFill>
                  <a:srgbClr val="C00000"/>
                </a:solidFill>
                <a:latin typeface="+mj-lt"/>
              </a:rPr>
              <a:t>ақылы</a:t>
            </a:r>
            <a:r>
              <a:rPr lang="ru-RU" sz="1600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+mj-lt"/>
              </a:rPr>
              <a:t>негізде</a:t>
            </a:r>
            <a:endParaRPr lang="ru-RU" sz="1600" dirty="0">
              <a:solidFill>
                <a:srgbClr val="C00000"/>
              </a:solidFill>
              <a:latin typeface="+mj-lt"/>
            </a:endParaRPr>
          </a:p>
          <a:p>
            <a:pPr lvl="0"/>
            <a:endParaRPr lang="ru-RU" sz="1400" dirty="0">
              <a:solidFill>
                <a:schemeClr val="accent1">
                  <a:lumMod val="50000"/>
                </a:schemeClr>
              </a:solidFill>
              <a:highlight>
                <a:srgbClr val="FFFF00"/>
              </a:highlight>
              <a:latin typeface="Arial Narrow" panose="020B0606020202030204" pitchFamily="34" charset="0"/>
            </a:endParaRPr>
          </a:p>
          <a:p>
            <a:pPr marL="285750" indent="-285750">
              <a:buFontTx/>
              <a:buChar char="-"/>
            </a:pPr>
            <a:endParaRPr lang="ru-RU" sz="14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ED4B604C-FC19-E9E3-4A97-B2C41D649E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91269008"/>
              </p:ext>
            </p:extLst>
          </p:nvPr>
        </p:nvGraphicFramePr>
        <p:xfrm>
          <a:off x="6487427" y="4309314"/>
          <a:ext cx="4845879" cy="1005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59221">
                  <a:extLst>
                    <a:ext uri="{9D8B030D-6E8A-4147-A177-3AD203B41FA5}">
                      <a16:colId xmlns:a16="http://schemas.microsoft.com/office/drawing/2014/main" xmlns="" val="3924510486"/>
                    </a:ext>
                  </a:extLst>
                </a:gridCol>
                <a:gridCol w="2386658">
                  <a:extLst>
                    <a:ext uri="{9D8B030D-6E8A-4147-A177-3AD203B41FA5}">
                      <a16:colId xmlns:a16="http://schemas.microsoft.com/office/drawing/2014/main" xmlns="" val="2721409421"/>
                    </a:ext>
                  </a:extLst>
                </a:gridCol>
              </a:tblGrid>
              <a:tr h="21448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ПББ </a:t>
                      </a:r>
                      <a:r>
                        <a:rPr lang="ru-RU" sz="1600" b="1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өтудің</a:t>
                      </a:r>
                      <a:r>
                        <a:rPr lang="ru-RU" sz="16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шекті</a:t>
                      </a:r>
                      <a:r>
                        <a:rPr lang="ru-RU" sz="16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деңгейі</a:t>
                      </a:r>
                      <a:endParaRPr lang="ru-RU" sz="16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1178674"/>
                  </a:ext>
                </a:extLst>
              </a:tr>
              <a:tr h="1949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cap="none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«Педагог-модератор»</a:t>
                      </a:r>
                      <a:endParaRPr lang="ru-RU" sz="16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60 %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368544097"/>
                  </a:ext>
                </a:extLst>
              </a:tr>
              <a:tr h="1949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«Педагог-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сарапшы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»</a:t>
                      </a:r>
                      <a:endParaRPr lang="ru-RU" sz="16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70 %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710770649"/>
                  </a:ext>
                </a:extLst>
              </a:tr>
            </a:tbl>
          </a:graphicData>
        </a:graphic>
      </p:graphicFrame>
      <p:sp>
        <p:nvSpPr>
          <p:cNvPr id="11" name="Google Shape;303;p6">
            <a:extLst>
              <a:ext uri="{FF2B5EF4-FFF2-40B4-BE49-F238E27FC236}">
                <a16:creationId xmlns:a16="http://schemas.microsoft.com/office/drawing/2014/main" xmlns="" id="{007226EB-FCAA-060A-5DC7-9315C9F562B7}"/>
              </a:ext>
            </a:extLst>
          </p:cNvPr>
          <p:cNvSpPr/>
          <p:nvPr/>
        </p:nvSpPr>
        <p:spPr>
          <a:xfrm>
            <a:off x="754334" y="3128342"/>
            <a:ext cx="4919399" cy="7787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Arial"/>
              </a:rPr>
              <a:t>Біліктілік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Arial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Arial"/>
              </a:rPr>
              <a:t>санатын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Arial"/>
              </a:rPr>
              <a:t> беру (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Arial"/>
              </a:rPr>
              <a:t>растау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Arial"/>
              </a:rPr>
              <a:t>)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Arial"/>
              </a:rPr>
              <a:t>кезінде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Arial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Arial"/>
              </a:rPr>
              <a:t>барлық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Arial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Arial"/>
              </a:rPr>
              <a:t>педагогтер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Arial"/>
              </a:rPr>
              <a:t> ПББ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Arial"/>
              </a:rPr>
              <a:t>рәсімінен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Arial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Arial"/>
              </a:rPr>
              <a:t>өтеді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+mj-lt"/>
              <a:cs typeface="Arial" panose="020B0604020202020204" pitchFamily="34" charset="0"/>
              <a:sym typeface="Arial"/>
            </a:endParaRPr>
          </a:p>
        </p:txBody>
      </p:sp>
      <p:sp>
        <p:nvSpPr>
          <p:cNvPr id="17" name="Google Shape;303;p6">
            <a:extLst>
              <a:ext uri="{FF2B5EF4-FFF2-40B4-BE49-F238E27FC236}">
                <a16:creationId xmlns:a16="http://schemas.microsoft.com/office/drawing/2014/main" xmlns="" id="{84235965-F83B-0009-3F1F-1A662680758D}"/>
              </a:ext>
            </a:extLst>
          </p:cNvPr>
          <p:cNvSpPr/>
          <p:nvPr/>
        </p:nvSpPr>
        <p:spPr>
          <a:xfrm>
            <a:off x="6344960" y="3128342"/>
            <a:ext cx="5481739" cy="83603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Arial"/>
              </a:rPr>
              <a:t>«Педагог-модератор», «педагог-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Arial"/>
              </a:rPr>
              <a:t>сарапшы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Arial"/>
              </a:rPr>
              <a:t>»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Arial"/>
              </a:rPr>
              <a:t>біліктілік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Arial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Arial"/>
              </a:rPr>
              <a:t>санатын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Arial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Arial"/>
              </a:rPr>
              <a:t>беруге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Arial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Arial"/>
              </a:rPr>
              <a:t>үміткер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Arial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Arial"/>
              </a:rPr>
              <a:t>педагогтер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Arial"/>
              </a:rPr>
              <a:t> ПББ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Arial"/>
              </a:rPr>
              <a:t>рәсімінен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Arial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Arial"/>
              </a:rPr>
              <a:t>өтеді</a:t>
            </a:r>
            <a:r>
              <a:rPr lang="ru-RU" sz="1600" b="1" dirty="0">
                <a:solidFill>
                  <a:srgbClr val="C00000"/>
                </a:solidFill>
                <a:latin typeface="+mj-lt"/>
              </a:rPr>
              <a:t> 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xmlns="" id="{879B2DAE-A30F-3CEC-533C-9BF7F513FF0B}"/>
              </a:ext>
            </a:extLst>
          </p:cNvPr>
          <p:cNvSpPr/>
          <p:nvPr/>
        </p:nvSpPr>
        <p:spPr>
          <a:xfrm>
            <a:off x="0" y="0"/>
            <a:ext cx="12192000" cy="556524"/>
          </a:xfrm>
          <a:prstGeom prst="rect">
            <a:avLst/>
          </a:prstGeom>
          <a:solidFill>
            <a:srgbClr val="0021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ru-RU" sz="2000" b="1" dirty="0">
              <a:solidFill>
                <a:srgbClr val="FFC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60" name="Group 17">
            <a:extLst>
              <a:ext uri="{FF2B5EF4-FFF2-40B4-BE49-F238E27FC236}">
                <a16:creationId xmlns:a16="http://schemas.microsoft.com/office/drawing/2014/main" xmlns="" id="{5D1EA5A3-E669-4530-B49F-52C5560498E1}"/>
              </a:ext>
            </a:extLst>
          </p:cNvPr>
          <p:cNvGrpSpPr/>
          <p:nvPr/>
        </p:nvGrpSpPr>
        <p:grpSpPr>
          <a:xfrm>
            <a:off x="235987" y="1380584"/>
            <a:ext cx="253469" cy="219505"/>
            <a:chOff x="0" y="0"/>
            <a:chExt cx="3619627" cy="3134614"/>
          </a:xfrm>
          <a:solidFill>
            <a:srgbClr val="FFC000"/>
          </a:solidFill>
        </p:grpSpPr>
        <p:sp>
          <p:nvSpPr>
            <p:cNvPr id="61" name="Freeform 18">
              <a:extLst>
                <a:ext uri="{FF2B5EF4-FFF2-40B4-BE49-F238E27FC236}">
                  <a16:creationId xmlns:a16="http://schemas.microsoft.com/office/drawing/2014/main" xmlns="" id="{0AA5191E-6771-40BE-BE54-D3BEA3696C19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x-none"/>
            </a:p>
          </p:txBody>
        </p:sp>
      </p:grpSp>
      <p:grpSp>
        <p:nvGrpSpPr>
          <p:cNvPr id="63" name="Group 17">
            <a:extLst>
              <a:ext uri="{FF2B5EF4-FFF2-40B4-BE49-F238E27FC236}">
                <a16:creationId xmlns:a16="http://schemas.microsoft.com/office/drawing/2014/main" xmlns="" id="{5D1EA5A3-E669-4530-B49F-52C5560498E1}"/>
              </a:ext>
            </a:extLst>
          </p:cNvPr>
          <p:cNvGrpSpPr/>
          <p:nvPr/>
        </p:nvGrpSpPr>
        <p:grpSpPr>
          <a:xfrm>
            <a:off x="222150" y="4011188"/>
            <a:ext cx="253469" cy="219505"/>
            <a:chOff x="0" y="0"/>
            <a:chExt cx="3619627" cy="3134614"/>
          </a:xfrm>
          <a:solidFill>
            <a:srgbClr val="FFC000"/>
          </a:solidFill>
        </p:grpSpPr>
        <p:sp>
          <p:nvSpPr>
            <p:cNvPr id="64" name="Freeform 18">
              <a:extLst>
                <a:ext uri="{FF2B5EF4-FFF2-40B4-BE49-F238E27FC236}">
                  <a16:creationId xmlns:a16="http://schemas.microsoft.com/office/drawing/2014/main" xmlns="" id="{0AA5191E-6771-40BE-BE54-D3BEA3696C19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x-none"/>
            </a:p>
          </p:txBody>
        </p:sp>
      </p:grpSp>
      <p:grpSp>
        <p:nvGrpSpPr>
          <p:cNvPr id="65" name="Group 17">
            <a:extLst>
              <a:ext uri="{FF2B5EF4-FFF2-40B4-BE49-F238E27FC236}">
                <a16:creationId xmlns:a16="http://schemas.microsoft.com/office/drawing/2014/main" xmlns="" id="{5D1EA5A3-E669-4530-B49F-52C5560498E1}"/>
              </a:ext>
            </a:extLst>
          </p:cNvPr>
          <p:cNvGrpSpPr/>
          <p:nvPr/>
        </p:nvGrpSpPr>
        <p:grpSpPr>
          <a:xfrm>
            <a:off x="220733" y="2716719"/>
            <a:ext cx="253469" cy="219505"/>
            <a:chOff x="0" y="0"/>
            <a:chExt cx="3619627" cy="3134614"/>
          </a:xfrm>
          <a:solidFill>
            <a:srgbClr val="FFC000"/>
          </a:solidFill>
        </p:grpSpPr>
        <p:sp>
          <p:nvSpPr>
            <p:cNvPr id="66" name="Freeform 18">
              <a:extLst>
                <a:ext uri="{FF2B5EF4-FFF2-40B4-BE49-F238E27FC236}">
                  <a16:creationId xmlns:a16="http://schemas.microsoft.com/office/drawing/2014/main" xmlns="" id="{0AA5191E-6771-40BE-BE54-D3BEA3696C19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x-none"/>
            </a:p>
          </p:txBody>
        </p:sp>
      </p:grpSp>
      <p:grpSp>
        <p:nvGrpSpPr>
          <p:cNvPr id="67" name="Group 17">
            <a:extLst>
              <a:ext uri="{FF2B5EF4-FFF2-40B4-BE49-F238E27FC236}">
                <a16:creationId xmlns:a16="http://schemas.microsoft.com/office/drawing/2014/main" xmlns="" id="{5D1EA5A3-E669-4530-B49F-52C5560498E1}"/>
              </a:ext>
            </a:extLst>
          </p:cNvPr>
          <p:cNvGrpSpPr/>
          <p:nvPr/>
        </p:nvGrpSpPr>
        <p:grpSpPr>
          <a:xfrm>
            <a:off x="5987932" y="3712847"/>
            <a:ext cx="253469" cy="219505"/>
            <a:chOff x="0" y="0"/>
            <a:chExt cx="3619627" cy="3134614"/>
          </a:xfrm>
          <a:solidFill>
            <a:srgbClr val="FFC000"/>
          </a:solidFill>
        </p:grpSpPr>
        <p:sp>
          <p:nvSpPr>
            <p:cNvPr id="68" name="Freeform 18">
              <a:extLst>
                <a:ext uri="{FF2B5EF4-FFF2-40B4-BE49-F238E27FC236}">
                  <a16:creationId xmlns:a16="http://schemas.microsoft.com/office/drawing/2014/main" xmlns="" id="{0AA5191E-6771-40BE-BE54-D3BEA3696C19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x-none"/>
            </a:p>
          </p:txBody>
        </p:sp>
      </p:grpSp>
      <p:grpSp>
        <p:nvGrpSpPr>
          <p:cNvPr id="69" name="Group 17">
            <a:extLst>
              <a:ext uri="{FF2B5EF4-FFF2-40B4-BE49-F238E27FC236}">
                <a16:creationId xmlns:a16="http://schemas.microsoft.com/office/drawing/2014/main" xmlns="" id="{5D1EA5A3-E669-4530-B49F-52C5560498E1}"/>
              </a:ext>
            </a:extLst>
          </p:cNvPr>
          <p:cNvGrpSpPr/>
          <p:nvPr/>
        </p:nvGrpSpPr>
        <p:grpSpPr>
          <a:xfrm>
            <a:off x="5969387" y="2463354"/>
            <a:ext cx="253469" cy="219505"/>
            <a:chOff x="0" y="0"/>
            <a:chExt cx="3619627" cy="3134614"/>
          </a:xfrm>
          <a:solidFill>
            <a:srgbClr val="FFC000"/>
          </a:solidFill>
        </p:grpSpPr>
        <p:sp>
          <p:nvSpPr>
            <p:cNvPr id="70" name="Freeform 18">
              <a:extLst>
                <a:ext uri="{FF2B5EF4-FFF2-40B4-BE49-F238E27FC236}">
                  <a16:creationId xmlns:a16="http://schemas.microsoft.com/office/drawing/2014/main" xmlns="" id="{0AA5191E-6771-40BE-BE54-D3BEA3696C19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x-none"/>
            </a:p>
          </p:txBody>
        </p:sp>
      </p:grpSp>
      <p:grpSp>
        <p:nvGrpSpPr>
          <p:cNvPr id="71" name="Group 17">
            <a:extLst>
              <a:ext uri="{FF2B5EF4-FFF2-40B4-BE49-F238E27FC236}">
                <a16:creationId xmlns:a16="http://schemas.microsoft.com/office/drawing/2014/main" xmlns="" id="{5D1EA5A3-E669-4530-B49F-52C5560498E1}"/>
              </a:ext>
            </a:extLst>
          </p:cNvPr>
          <p:cNvGrpSpPr/>
          <p:nvPr/>
        </p:nvGrpSpPr>
        <p:grpSpPr>
          <a:xfrm>
            <a:off x="5966334" y="1674183"/>
            <a:ext cx="253469" cy="219505"/>
            <a:chOff x="0" y="0"/>
            <a:chExt cx="3619627" cy="3134614"/>
          </a:xfrm>
          <a:solidFill>
            <a:srgbClr val="FFC000"/>
          </a:solidFill>
        </p:grpSpPr>
        <p:sp>
          <p:nvSpPr>
            <p:cNvPr id="72" name="Freeform 18">
              <a:extLst>
                <a:ext uri="{FF2B5EF4-FFF2-40B4-BE49-F238E27FC236}">
                  <a16:creationId xmlns:a16="http://schemas.microsoft.com/office/drawing/2014/main" xmlns="" id="{0AA5191E-6771-40BE-BE54-D3BEA3696C19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x-none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443147" y="82837"/>
            <a:ext cx="40030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Oswald"/>
                <a:cs typeface="Times New Roman"/>
              </a:rPr>
              <a:t>ПЕДАГОГТЕРДІҢ </a:t>
            </a:r>
            <a:r>
              <a:rPr lang="ru-RU" sz="2000" b="1" dirty="0">
                <a:solidFill>
                  <a:srgbClr val="FFC000"/>
                </a:solidFill>
                <a:latin typeface="Oswald"/>
                <a:cs typeface="Times New Roman"/>
              </a:rPr>
              <a:t>БІЛІМІН БАҒАЛАУ 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354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4388A3C-4B1D-0F35-E231-BF941E0B0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411387"/>
            <a:ext cx="2743200" cy="365125"/>
          </a:xfrm>
        </p:spPr>
        <p:txBody>
          <a:bodyPr/>
          <a:lstStyle/>
          <a:p>
            <a:fld id="{3C37A03D-2B07-493C-91EA-3145C93517F4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79B2DAE-A30F-3CEC-533C-9BF7F513FF0B}"/>
              </a:ext>
            </a:extLst>
          </p:cNvPr>
          <p:cNvSpPr/>
          <p:nvPr/>
        </p:nvSpPr>
        <p:spPr>
          <a:xfrm>
            <a:off x="38231" y="0"/>
            <a:ext cx="12192000" cy="787400"/>
          </a:xfrm>
          <a:prstGeom prst="rect">
            <a:avLst/>
          </a:prstGeom>
          <a:solidFill>
            <a:srgbClr val="0021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5600" y="53577"/>
            <a:ext cx="1148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Oswald"/>
                <a:cs typeface="Times New Roman"/>
              </a:rPr>
              <a:t>3-ТАРАУ. 2-ПАРАГРАФ. </a:t>
            </a:r>
            <a:r>
              <a:rPr lang="ru-RU" sz="2000" b="1" dirty="0" err="1">
                <a:solidFill>
                  <a:srgbClr val="FFC000"/>
                </a:solidFill>
                <a:latin typeface="Oswald"/>
                <a:cs typeface="Times New Roman"/>
              </a:rPr>
              <a:t>Қызмет</a:t>
            </a:r>
            <a:r>
              <a:rPr lang="ru-RU" sz="2000" b="1" dirty="0">
                <a:solidFill>
                  <a:srgbClr val="FFC000"/>
                </a:solidFill>
                <a:latin typeface="Oswald"/>
                <a:cs typeface="Times New Roman"/>
              </a:rPr>
              <a:t> </a:t>
            </a:r>
            <a:r>
              <a:rPr lang="ru-RU" sz="2000" b="1" dirty="0" err="1">
                <a:solidFill>
                  <a:srgbClr val="FFC000"/>
                </a:solidFill>
                <a:latin typeface="Oswald"/>
                <a:cs typeface="Times New Roman"/>
              </a:rPr>
              <a:t>нәтижелерін</a:t>
            </a:r>
            <a:r>
              <a:rPr lang="ru-RU" sz="2000" b="1" dirty="0">
                <a:solidFill>
                  <a:srgbClr val="FFC000"/>
                </a:solidFill>
                <a:latin typeface="Oswald"/>
                <a:cs typeface="Times New Roman"/>
              </a:rPr>
              <a:t> </a:t>
            </a:r>
            <a:r>
              <a:rPr lang="ru-RU" sz="2000" b="1" dirty="0" err="1">
                <a:solidFill>
                  <a:srgbClr val="FFC000"/>
                </a:solidFill>
                <a:latin typeface="Oswald"/>
                <a:cs typeface="Times New Roman"/>
              </a:rPr>
              <a:t>кешенді</a:t>
            </a:r>
            <a:r>
              <a:rPr lang="ru-RU" sz="2000" b="1" dirty="0">
                <a:solidFill>
                  <a:srgbClr val="FFC000"/>
                </a:solidFill>
                <a:latin typeface="Oswald"/>
                <a:cs typeface="Times New Roman"/>
              </a:rPr>
              <a:t> </a:t>
            </a:r>
            <a:r>
              <a:rPr lang="ru-RU" sz="2000" b="1" dirty="0" err="1">
                <a:solidFill>
                  <a:srgbClr val="FFC000"/>
                </a:solidFill>
                <a:latin typeface="Oswald"/>
                <a:cs typeface="Times New Roman"/>
              </a:rPr>
              <a:t>талдамалық</a:t>
            </a:r>
            <a:r>
              <a:rPr lang="ru-RU" sz="2000" b="1" dirty="0">
                <a:solidFill>
                  <a:srgbClr val="FFC000"/>
                </a:solidFill>
                <a:latin typeface="Oswald"/>
                <a:cs typeface="Times New Roman"/>
              </a:rPr>
              <a:t> </a:t>
            </a:r>
            <a:r>
              <a:rPr lang="ru-RU" sz="2000" b="1" dirty="0" err="1">
                <a:solidFill>
                  <a:srgbClr val="FFC000"/>
                </a:solidFill>
                <a:latin typeface="Oswald"/>
                <a:cs typeface="Times New Roman"/>
              </a:rPr>
              <a:t>жинақтау</a:t>
            </a:r>
            <a:r>
              <a:rPr lang="ru-RU" sz="2000" b="1" dirty="0">
                <a:solidFill>
                  <a:srgbClr val="FFC000"/>
                </a:solidFill>
                <a:latin typeface="Oswald"/>
                <a:cs typeface="Times New Roman"/>
              </a:rPr>
              <a:t> </a:t>
            </a:r>
            <a:r>
              <a:rPr lang="ru-RU" sz="2000" b="1" dirty="0" err="1">
                <a:solidFill>
                  <a:srgbClr val="FFC000"/>
                </a:solidFill>
                <a:latin typeface="Oswald"/>
                <a:cs typeface="Times New Roman"/>
              </a:rPr>
              <a:t>тәртібі</a:t>
            </a:r>
            <a:endParaRPr lang="ru-RU" sz="2000" b="1" dirty="0">
              <a:solidFill>
                <a:srgbClr val="FFC000"/>
              </a:solidFill>
              <a:latin typeface="Oswald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9869" y="2736293"/>
            <a:ext cx="4772794" cy="148082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55600" y="962640"/>
            <a:ext cx="11341100" cy="164586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2" name="Group 17"/>
          <p:cNvGrpSpPr/>
          <p:nvPr/>
        </p:nvGrpSpPr>
        <p:grpSpPr>
          <a:xfrm>
            <a:off x="779607" y="2619714"/>
            <a:ext cx="253469" cy="269841"/>
            <a:chOff x="0" y="0"/>
            <a:chExt cx="3619627" cy="3134614"/>
          </a:xfrm>
          <a:solidFill>
            <a:srgbClr val="FFC000"/>
          </a:solidFill>
        </p:grpSpPr>
        <p:sp>
          <p:nvSpPr>
            <p:cNvPr id="13" name="Freeform 18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x-none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1366356" y="976053"/>
            <a:ext cx="101144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Қызмет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нәтижелерін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кешенді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талдамалық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жинақтауға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арналған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педагог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материалдары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педагог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қызметінің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бағыттары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бойынша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құжаттарды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(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мәліметтерді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):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білім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алушылардың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үлгерімі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мен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оқыту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сапасының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динамикасы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;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білім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алушылардың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(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тәрбиеленушілердің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)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және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педагогтердің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конкурстардағы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олимпиадалардағы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жарыстардағы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чемпионаттардағы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жетістіктерінен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интеграциялау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;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тәжірибені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жинақтау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(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трансляциялау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),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әдістемелік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материалдар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Педагогикалық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қоғамдастықтағы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өзара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әрекеттесі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біліктілікті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арттыру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әртүрлі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дерекқорлары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арқылы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платформада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(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жұмыс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істегеннен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бастап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)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қалыптастырылады</a:t>
            </a:r>
            <a:endParaRPr lang="ru-RU" sz="1600" dirty="0"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078" y="1139881"/>
            <a:ext cx="685800" cy="437198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067026" y="2909147"/>
            <a:ext cx="33779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+mj-lt"/>
                <a:ea typeface="Times New Roman" panose="02020603050405020304" pitchFamily="18" charset="0"/>
              </a:rPr>
              <a:t>Платформа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педагогтерді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кәсіби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белсенділікке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ынталандыру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үшін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жыл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сайын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жүйелі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түрде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толықтырылып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отырады</a:t>
            </a:r>
            <a:endParaRPr lang="ru-RU" sz="1600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289774" y="2688589"/>
            <a:ext cx="4889500" cy="148082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Group 17"/>
          <p:cNvGrpSpPr/>
          <p:nvPr/>
        </p:nvGrpSpPr>
        <p:grpSpPr>
          <a:xfrm>
            <a:off x="6134231" y="2648041"/>
            <a:ext cx="253469" cy="219505"/>
            <a:chOff x="0" y="0"/>
            <a:chExt cx="3619627" cy="3134614"/>
          </a:xfrm>
          <a:solidFill>
            <a:srgbClr val="FFC000"/>
          </a:solidFill>
        </p:grpSpPr>
        <p:sp>
          <p:nvSpPr>
            <p:cNvPr id="23" name="Freeform 18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x-none"/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7117113" y="2767280"/>
            <a:ext cx="38364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Педагогтің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жеке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кабинетіне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платформада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кіру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педагогке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аттестаттаушы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органның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Комиссияның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жауапты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тұлғасына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материалдарды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жүктеу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құқығынсыз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беріледі</a:t>
            </a:r>
            <a:endParaRPr lang="ru-RU" sz="1600" dirty="0"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3606" y="2878835"/>
            <a:ext cx="583776" cy="55016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3353" y="3002385"/>
            <a:ext cx="550727" cy="550165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1238250" y="4287011"/>
            <a:ext cx="103441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+mj-lt"/>
                <a:ea typeface="Times New Roman" panose="02020603050405020304" pitchFamily="18" charset="0"/>
              </a:rPr>
              <a:t>Платформа </a:t>
            </a:r>
            <a:r>
              <a:rPr lang="ru-RU" sz="1400" b="1" dirty="0" err="1">
                <a:latin typeface="+mj-lt"/>
                <a:ea typeface="Times New Roman" panose="02020603050405020304" pitchFamily="18" charset="0"/>
              </a:rPr>
              <a:t>жұмыс</a:t>
            </a:r>
            <a:r>
              <a:rPr lang="ru-RU" sz="1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+mj-lt"/>
                <a:ea typeface="Times New Roman" panose="02020603050405020304" pitchFamily="18" charset="0"/>
              </a:rPr>
              <a:t>істей</a:t>
            </a:r>
            <a:r>
              <a:rPr lang="ru-RU" sz="1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+mj-lt"/>
                <a:ea typeface="Times New Roman" panose="02020603050405020304" pitchFamily="18" charset="0"/>
              </a:rPr>
              <a:t>бастағанға</a:t>
            </a:r>
            <a:r>
              <a:rPr lang="ru-RU" sz="1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+mj-lt"/>
                <a:ea typeface="Times New Roman" panose="02020603050405020304" pitchFamily="18" charset="0"/>
              </a:rPr>
              <a:t>дейін</a:t>
            </a:r>
            <a:r>
              <a:rPr lang="ru-RU" sz="1400" b="1" dirty="0">
                <a:latin typeface="+mj-lt"/>
                <a:ea typeface="Times New Roman" panose="02020603050405020304" pitchFamily="18" charset="0"/>
              </a:rPr>
              <a:t> педагог </a:t>
            </a:r>
            <a:r>
              <a:rPr lang="ru-RU" sz="1400" b="1" dirty="0" err="1">
                <a:latin typeface="+mj-lt"/>
                <a:ea typeface="Times New Roman" panose="02020603050405020304" pitchFamily="18" charset="0"/>
              </a:rPr>
              <a:t>қызметінің</a:t>
            </a:r>
            <a:r>
              <a:rPr lang="ru-RU" sz="1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+mj-lt"/>
                <a:ea typeface="Times New Roman" panose="02020603050405020304" pitchFamily="18" charset="0"/>
              </a:rPr>
              <a:t>нәтижелерін</a:t>
            </a:r>
            <a:r>
              <a:rPr lang="ru-RU" sz="1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+mj-lt"/>
                <a:ea typeface="Times New Roman" panose="02020603050405020304" pitchFamily="18" charset="0"/>
              </a:rPr>
              <a:t>кешенді</a:t>
            </a:r>
            <a:r>
              <a:rPr lang="ru-RU" sz="1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+mj-lt"/>
                <a:ea typeface="Times New Roman" panose="02020603050405020304" pitchFamily="18" charset="0"/>
              </a:rPr>
              <a:t>талдамалық</a:t>
            </a:r>
            <a:r>
              <a:rPr lang="ru-RU" sz="1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+mj-lt"/>
                <a:ea typeface="Times New Roman" panose="02020603050405020304" pitchFamily="18" charset="0"/>
              </a:rPr>
              <a:t>жинақтау</a:t>
            </a:r>
            <a:r>
              <a:rPr lang="ru-RU" sz="1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+mj-lt"/>
                <a:ea typeface="Times New Roman" panose="02020603050405020304" pitchFamily="18" charset="0"/>
              </a:rPr>
              <a:t>материалдарын</a:t>
            </a:r>
            <a:r>
              <a:rPr lang="ru-RU" sz="1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+mj-lt"/>
                <a:ea typeface="Times New Roman" panose="02020603050405020304" pitchFamily="18" charset="0"/>
              </a:rPr>
              <a:t>білім</a:t>
            </a:r>
            <a:r>
              <a:rPr lang="ru-RU" sz="1400" b="1" dirty="0">
                <a:latin typeface="+mj-lt"/>
                <a:ea typeface="Times New Roman" panose="02020603050405020304" pitchFamily="18" charset="0"/>
              </a:rPr>
              <a:t> беру </a:t>
            </a:r>
            <a:r>
              <a:rPr lang="ru-RU" sz="1400" b="1" dirty="0" err="1">
                <a:latin typeface="+mj-lt"/>
                <a:ea typeface="Times New Roman" panose="02020603050405020304" pitchFamily="18" charset="0"/>
              </a:rPr>
              <a:t>ұйымы</a:t>
            </a:r>
            <a:r>
              <a:rPr lang="ru-RU" sz="1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+mj-lt"/>
                <a:ea typeface="Times New Roman" panose="02020603050405020304" pitchFamily="18" charset="0"/>
              </a:rPr>
              <a:t>қалыптастырады</a:t>
            </a:r>
            <a:r>
              <a:rPr lang="ru-RU" sz="1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+mj-lt"/>
                <a:ea typeface="Times New Roman" panose="02020603050405020304" pitchFamily="18" charset="0"/>
              </a:rPr>
              <a:t>және</a:t>
            </a:r>
            <a:r>
              <a:rPr lang="ru-RU" sz="1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+mj-lt"/>
                <a:ea typeface="Times New Roman" panose="02020603050405020304" pitchFamily="18" charset="0"/>
              </a:rPr>
              <a:t>тиісті</a:t>
            </a:r>
            <a:r>
              <a:rPr lang="ru-RU" sz="1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+mj-lt"/>
                <a:ea typeface="Times New Roman" panose="02020603050405020304" pitchFamily="18" charset="0"/>
              </a:rPr>
              <a:t>деңгейдегі</a:t>
            </a:r>
            <a:r>
              <a:rPr lang="ru-RU" sz="1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+mj-lt"/>
                <a:ea typeface="Times New Roman" panose="02020603050405020304" pitchFamily="18" charset="0"/>
              </a:rPr>
              <a:t>комиссияға</a:t>
            </a:r>
            <a:r>
              <a:rPr lang="ru-RU" sz="1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+mj-lt"/>
                <a:ea typeface="Times New Roman" panose="02020603050405020304" pitchFamily="18" charset="0"/>
              </a:rPr>
              <a:t>электрондық</a:t>
            </a:r>
            <a:r>
              <a:rPr lang="ru-RU" sz="1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+mj-lt"/>
                <a:ea typeface="Times New Roman" panose="02020603050405020304" pitchFamily="18" charset="0"/>
              </a:rPr>
              <a:t>жеткізгіштерде</a:t>
            </a:r>
            <a:r>
              <a:rPr lang="ru-RU" sz="1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+mj-lt"/>
                <a:ea typeface="Times New Roman" panose="02020603050405020304" pitchFamily="18" charset="0"/>
              </a:rPr>
              <a:t>немесе</a:t>
            </a:r>
            <a:r>
              <a:rPr lang="ru-RU" sz="1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+mj-lt"/>
                <a:ea typeface="Times New Roman" panose="02020603050405020304" pitchFamily="18" charset="0"/>
              </a:rPr>
              <a:t>қағаз</a:t>
            </a:r>
            <a:r>
              <a:rPr lang="ru-RU" sz="1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+mj-lt"/>
                <a:ea typeface="Times New Roman" panose="02020603050405020304" pitchFamily="18" charset="0"/>
              </a:rPr>
              <a:t>форматта</a:t>
            </a:r>
            <a:r>
              <a:rPr lang="ru-RU" sz="1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+mj-lt"/>
                <a:ea typeface="Times New Roman" panose="02020603050405020304" pitchFamily="18" charset="0"/>
              </a:rPr>
              <a:t>жіберіледі</a:t>
            </a:r>
            <a:endParaRPr lang="ru-RU" sz="1400" b="1" dirty="0">
              <a:latin typeface="+mj-lt"/>
              <a:ea typeface="Times New Roman" panose="02020603050405020304" pitchFamily="18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1015198" y="4350059"/>
            <a:ext cx="0" cy="612567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314959" y="5074820"/>
            <a:ext cx="5893336" cy="13666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807200" y="5056031"/>
            <a:ext cx="4889500" cy="136297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1113122" y="5095571"/>
            <a:ext cx="50951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+mj-lt"/>
                <a:ea typeface="Times New Roman" panose="02020603050405020304" pitchFamily="18" charset="0"/>
              </a:rPr>
              <a:t>87. Комиссия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Платформада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осы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Қағидаларға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12-қосымшаға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сәйкес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Педагог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қызметін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бағалау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критерийлері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мен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тиімділік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көрсеткіштеріне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сәйкес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қызмет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нәтижелерін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кешенді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талдамалық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жинақтауды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+mj-lt"/>
                <a:ea typeface="Times New Roman" panose="02020603050405020304" pitchFamily="18" charset="0"/>
              </a:rPr>
              <a:t>жүргізеді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294" y="5435219"/>
            <a:ext cx="735584" cy="551688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6943894" y="5068854"/>
            <a:ext cx="45369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+mj-lt"/>
              </a:rPr>
              <a:t>Платформа </a:t>
            </a:r>
            <a:r>
              <a:rPr lang="ru-RU" sz="1600" dirty="0" err="1">
                <a:latin typeface="+mj-lt"/>
              </a:rPr>
              <a:t>жұмыс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істей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бастағанға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дейін</a:t>
            </a:r>
            <a:r>
              <a:rPr lang="ru-RU" sz="1600" dirty="0">
                <a:latin typeface="+mj-lt"/>
              </a:rPr>
              <a:t> Комиссия педагог </a:t>
            </a:r>
            <a:r>
              <a:rPr lang="ru-RU" sz="1600" dirty="0" err="1">
                <a:latin typeface="+mj-lt"/>
              </a:rPr>
              <a:t>қызметінің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нәтижелерін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электрондық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немесе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қағаз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форматта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кешенді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талдамалық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жинақтау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материалдарын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қарайды</a:t>
            </a:r>
            <a:r>
              <a:rPr lang="ru-RU" sz="1600" dirty="0">
                <a:latin typeface="+mj-lt"/>
              </a:rPr>
              <a:t>.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6429006" y="5095571"/>
            <a:ext cx="0" cy="118072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51915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36;p8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9851201" y="1386401"/>
            <a:ext cx="984731" cy="7024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" name="Google Shape;350;p8"/>
          <p:cNvCxnSpPr/>
          <p:nvPr/>
        </p:nvCxnSpPr>
        <p:spPr>
          <a:xfrm flipV="1">
            <a:off x="6414104" y="1880113"/>
            <a:ext cx="3367043" cy="7885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" name="TextBox 3"/>
          <p:cNvSpPr txBox="1"/>
          <p:nvPr/>
        </p:nvSpPr>
        <p:spPr>
          <a:xfrm>
            <a:off x="7205085" y="585378"/>
            <a:ext cx="1736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  <a:ea typeface="Arial"/>
                <a:cs typeface="Arial"/>
              </a:rPr>
              <a:t>Тұрақты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a typeface="Arial"/>
                <a:cs typeface="Arial"/>
              </a:rPr>
              <a:t> </a:t>
            </a: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  <a:ea typeface="Arial"/>
                <a:cs typeface="Arial"/>
              </a:rPr>
              <a:t>толықтыру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ea typeface="Arial"/>
              <a:cs typeface="Arial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5080" y="3152512"/>
            <a:ext cx="891870" cy="59420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1940" y="2575553"/>
            <a:ext cx="666534" cy="606970"/>
          </a:xfrm>
          <a:prstGeom prst="rect">
            <a:avLst/>
          </a:prstGeom>
        </p:spPr>
      </p:pic>
      <p:sp>
        <p:nvSpPr>
          <p:cNvPr id="108" name="TextBox 107"/>
          <p:cNvSpPr txBox="1"/>
          <p:nvPr/>
        </p:nvSpPr>
        <p:spPr>
          <a:xfrm>
            <a:off x="6363124" y="975910"/>
            <a:ext cx="3764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ea typeface="Arial"/>
                <a:cs typeface="Arial"/>
              </a:rPr>
              <a:t>Педагог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ea typeface="Arial"/>
                <a:cs typeface="Arial"/>
              </a:rPr>
              <a:t>бейінін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a typeface="Arial"/>
                <a:cs typeface="Arial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ea typeface="Arial"/>
                <a:cs typeface="Arial"/>
              </a:rPr>
              <a:t>педагогтердің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a typeface="Arial"/>
                <a:cs typeface="Arial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ea typeface="Arial"/>
                <a:cs typeface="Arial"/>
              </a:rPr>
              <a:t>қызметі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a typeface="Arial"/>
                <a:cs typeface="Arial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ea typeface="Arial"/>
                <a:cs typeface="Arial"/>
              </a:rPr>
              <a:t>туралы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a typeface="Arial"/>
                <a:cs typeface="Arial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ea typeface="Arial"/>
                <a:cs typeface="Arial"/>
              </a:rPr>
              <a:t>жеке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a typeface="Arial"/>
                <a:cs typeface="Arial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ea typeface="Arial"/>
                <a:cs typeface="Arial"/>
              </a:rPr>
              <a:t>деректер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a typeface="Arial"/>
                <a:cs typeface="Arial"/>
              </a:rPr>
              <a:t> мен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ea typeface="Arial"/>
                <a:cs typeface="Arial"/>
              </a:rPr>
              <a:t>мәліметтерді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a typeface="Arial"/>
                <a:cs typeface="Arial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ea typeface="Arial"/>
                <a:cs typeface="Arial"/>
              </a:rPr>
              <a:t>қамтитын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a typeface="Arial"/>
                <a:cs typeface="Arial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ea typeface="Arial"/>
                <a:cs typeface="Arial"/>
              </a:rPr>
              <a:t>әртүрлі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a typeface="Arial"/>
                <a:cs typeface="Arial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ea typeface="Arial"/>
                <a:cs typeface="Arial"/>
              </a:rPr>
              <a:t>дерекқорлармен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a typeface="Arial"/>
                <a:cs typeface="Arial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ea typeface="Arial"/>
                <a:cs typeface="Arial"/>
              </a:rPr>
              <a:t>интеграциялау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a typeface="Arial"/>
                <a:cs typeface="Arial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ea typeface="Arial"/>
                <a:cs typeface="Arial"/>
              </a:rPr>
              <a:t>арқылы</a:t>
            </a:r>
            <a:endParaRPr lang="ru-RU" sz="1400" dirty="0">
              <a:solidFill>
                <a:schemeClr val="accent1">
                  <a:lumMod val="50000"/>
                </a:schemeClr>
              </a:solidFill>
              <a:ea typeface="Arial"/>
              <a:cs typeface="Arial"/>
            </a:endParaRPr>
          </a:p>
        </p:txBody>
      </p:sp>
      <p:sp>
        <p:nvSpPr>
          <p:cNvPr id="3" name="Скругленный прямоугольник 1">
            <a:extLst>
              <a:ext uri="{FF2B5EF4-FFF2-40B4-BE49-F238E27FC236}">
                <a16:creationId xmlns:a16="http://schemas.microsoft.com/office/drawing/2014/main" xmlns="" id="{9BD01693-C781-17E4-1B9F-D11BDBDD7469}"/>
              </a:ext>
            </a:extLst>
          </p:cNvPr>
          <p:cNvSpPr/>
          <p:nvPr/>
        </p:nvSpPr>
        <p:spPr>
          <a:xfrm>
            <a:off x="2153489" y="720346"/>
            <a:ext cx="2066505" cy="3077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r>
              <a:rPr lang="ru-RU" sz="1400" b="1" dirty="0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</a:rPr>
              <a:t> Логин</a:t>
            </a:r>
          </a:p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r>
              <a:rPr lang="ru-RU" sz="1400" b="1" dirty="0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</a:rPr>
              <a:t> </a:t>
            </a:r>
          </a:p>
        </p:txBody>
      </p:sp>
      <p:sp>
        <p:nvSpPr>
          <p:cNvPr id="5" name="Google Shape;302;p6">
            <a:extLst>
              <a:ext uri="{FF2B5EF4-FFF2-40B4-BE49-F238E27FC236}">
                <a16:creationId xmlns:a16="http://schemas.microsoft.com/office/drawing/2014/main" xmlns="" id="{3FDBE6FB-8082-3D02-0A33-4EAD4EEA4C99}"/>
              </a:ext>
            </a:extLst>
          </p:cNvPr>
          <p:cNvSpPr/>
          <p:nvPr/>
        </p:nvSpPr>
        <p:spPr>
          <a:xfrm>
            <a:off x="714599" y="3647117"/>
            <a:ext cx="1821565" cy="420753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</a:pPr>
            <a:r>
              <a:rPr lang="ru-RU" sz="1200" b="1" dirty="0" err="1">
                <a:latin typeface="Arial Narrow" panose="020B0606020202030204" pitchFamily="34" charset="0"/>
              </a:rPr>
              <a:t>Тәжірибені</a:t>
            </a:r>
            <a:r>
              <a:rPr lang="ru-RU" sz="1200" b="1" dirty="0">
                <a:latin typeface="Arial Narrow" panose="020B0606020202030204" pitchFamily="34" charset="0"/>
              </a:rPr>
              <a:t> </a:t>
            </a:r>
            <a:r>
              <a:rPr lang="ru-RU" sz="1200" b="1" dirty="0" err="1">
                <a:latin typeface="Arial Narrow" panose="020B0606020202030204" pitchFamily="34" charset="0"/>
              </a:rPr>
              <a:t>бақылау</a:t>
            </a:r>
            <a:endParaRPr 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6" name="Google Shape;302;p6">
            <a:extLst>
              <a:ext uri="{FF2B5EF4-FFF2-40B4-BE49-F238E27FC236}">
                <a16:creationId xmlns:a16="http://schemas.microsoft.com/office/drawing/2014/main" xmlns="" id="{B5C7B173-CD22-B119-ACB7-2BC9B63EA001}"/>
              </a:ext>
            </a:extLst>
          </p:cNvPr>
          <p:cNvSpPr/>
          <p:nvPr/>
        </p:nvSpPr>
        <p:spPr>
          <a:xfrm>
            <a:off x="714598" y="4156583"/>
            <a:ext cx="1821565" cy="643386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1200" b="1" dirty="0" err="1">
                <a:cs typeface="Arial" panose="020B0604020202020204" pitchFamily="34" charset="0"/>
              </a:rPr>
              <a:t>Білім</a:t>
            </a:r>
            <a:r>
              <a:rPr lang="ru-RU" sz="1200" b="1" dirty="0">
                <a:cs typeface="Arial" panose="020B0604020202020204" pitchFamily="34" charset="0"/>
              </a:rPr>
              <a:t> </a:t>
            </a:r>
            <a:r>
              <a:rPr lang="ru-RU" sz="1200" b="1" dirty="0" err="1">
                <a:cs typeface="Arial" panose="020B0604020202020204" pitchFamily="34" charset="0"/>
              </a:rPr>
              <a:t>алушылардың</a:t>
            </a:r>
            <a:r>
              <a:rPr lang="ru-RU" sz="1200" b="1" dirty="0">
                <a:cs typeface="Arial" panose="020B0604020202020204" pitchFamily="34" charset="0"/>
              </a:rPr>
              <a:t> (</a:t>
            </a:r>
            <a:r>
              <a:rPr lang="ru-RU" sz="1200" b="1" dirty="0" err="1">
                <a:cs typeface="Arial" panose="020B0604020202020204" pitchFamily="34" charset="0"/>
              </a:rPr>
              <a:t>тәрбиеленушілердің</a:t>
            </a:r>
            <a:r>
              <a:rPr lang="ru-RU" sz="1200" b="1" dirty="0">
                <a:cs typeface="Arial" panose="020B0604020202020204" pitchFamily="34" charset="0"/>
              </a:rPr>
              <a:t>)</a:t>
            </a:r>
            <a:r>
              <a:rPr lang="ru-RU" sz="1200" b="1" dirty="0" err="1">
                <a:cs typeface="Arial" panose="020B0604020202020204" pitchFamily="34" charset="0"/>
              </a:rPr>
              <a:t>жетістіктері</a:t>
            </a:r>
            <a:endParaRPr lang="ru-RU" sz="1200" dirty="0">
              <a:cs typeface="Arial" panose="020B0604020202020204" pitchFamily="34" charset="0"/>
            </a:endParaRPr>
          </a:p>
        </p:txBody>
      </p:sp>
      <p:sp>
        <p:nvSpPr>
          <p:cNvPr id="7" name="Google Shape;302;p6">
            <a:extLst>
              <a:ext uri="{FF2B5EF4-FFF2-40B4-BE49-F238E27FC236}">
                <a16:creationId xmlns:a16="http://schemas.microsoft.com/office/drawing/2014/main" xmlns="" id="{F63D2767-1D7C-ED91-D615-CB9194275BAD}"/>
              </a:ext>
            </a:extLst>
          </p:cNvPr>
          <p:cNvSpPr/>
          <p:nvPr/>
        </p:nvSpPr>
        <p:spPr>
          <a:xfrm>
            <a:off x="714596" y="5412995"/>
            <a:ext cx="1821565" cy="717252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1200" b="1" dirty="0" err="1">
                <a:cs typeface="Arial" panose="020B0604020202020204" pitchFamily="34" charset="0"/>
              </a:rPr>
              <a:t>Үздік</a:t>
            </a:r>
            <a:r>
              <a:rPr lang="ru-RU" sz="1200" b="1" dirty="0">
                <a:cs typeface="Arial" panose="020B0604020202020204" pitchFamily="34" charset="0"/>
              </a:rPr>
              <a:t> </a:t>
            </a:r>
            <a:r>
              <a:rPr lang="ru-RU" sz="1200" b="1" dirty="0" err="1">
                <a:cs typeface="Arial" panose="020B0604020202020204" pitchFamily="34" charset="0"/>
              </a:rPr>
              <a:t>педагогикалық</a:t>
            </a:r>
            <a:r>
              <a:rPr lang="ru-RU" sz="1200" b="1" dirty="0">
                <a:cs typeface="Arial" panose="020B0604020202020204" pitchFamily="34" charset="0"/>
              </a:rPr>
              <a:t> </a:t>
            </a:r>
            <a:r>
              <a:rPr lang="ru-RU" sz="1200" b="1" dirty="0" err="1">
                <a:cs typeface="Arial" panose="020B0604020202020204" pitchFamily="34" charset="0"/>
              </a:rPr>
              <a:t>тәжірибелерді</a:t>
            </a:r>
            <a:r>
              <a:rPr lang="ru-RU" sz="1200" b="1" dirty="0">
                <a:cs typeface="Arial" panose="020B0604020202020204" pitchFamily="34" charset="0"/>
              </a:rPr>
              <a:t> </a:t>
            </a:r>
            <a:r>
              <a:rPr lang="ru-RU" sz="1200" b="1" dirty="0" err="1">
                <a:cs typeface="Arial" panose="020B0604020202020204" pitchFamily="34" charset="0"/>
              </a:rPr>
              <a:t>жалпылау</a:t>
            </a:r>
            <a:r>
              <a:rPr lang="ru-RU" sz="1200" b="1" dirty="0">
                <a:cs typeface="Arial" panose="020B0604020202020204" pitchFamily="34" charset="0"/>
              </a:rPr>
              <a:t> (</a:t>
            </a:r>
            <a:r>
              <a:rPr lang="ru-RU" sz="1200" b="1" dirty="0" err="1">
                <a:cs typeface="Arial" panose="020B0604020202020204" pitchFamily="34" charset="0"/>
              </a:rPr>
              <a:t>тарату</a:t>
            </a:r>
            <a:r>
              <a:rPr lang="ru-RU" sz="1200" b="1" dirty="0">
                <a:cs typeface="Arial" panose="020B0604020202020204" pitchFamily="34" charset="0"/>
              </a:rPr>
              <a:t>) </a:t>
            </a:r>
          </a:p>
        </p:txBody>
      </p:sp>
      <p:sp>
        <p:nvSpPr>
          <p:cNvPr id="17" name="Google Shape;302;p6">
            <a:extLst>
              <a:ext uri="{FF2B5EF4-FFF2-40B4-BE49-F238E27FC236}">
                <a16:creationId xmlns:a16="http://schemas.microsoft.com/office/drawing/2014/main" xmlns="" id="{CAB57F00-D4E9-E6B0-58EB-EBDB8EAC1E33}"/>
              </a:ext>
            </a:extLst>
          </p:cNvPr>
          <p:cNvSpPr/>
          <p:nvPr/>
        </p:nvSpPr>
        <p:spPr>
          <a:xfrm>
            <a:off x="714597" y="4888682"/>
            <a:ext cx="1821565" cy="442999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1200" b="1" dirty="0">
                <a:cs typeface="Arial" panose="020B0604020202020204" pitchFamily="34" charset="0"/>
              </a:rPr>
              <a:t>Педагог </a:t>
            </a:r>
            <a:r>
              <a:rPr lang="ru-RU" sz="1200" b="1" dirty="0" err="1">
                <a:cs typeface="Arial" panose="020B0604020202020204" pitchFamily="34" charset="0"/>
              </a:rPr>
              <a:t>жетістіктері</a:t>
            </a:r>
            <a:endParaRPr lang="ru-RU" sz="1200" dirty="0"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094C29E-40FB-6590-F83A-2BCA1F24FCA8}"/>
              </a:ext>
            </a:extLst>
          </p:cNvPr>
          <p:cNvSpPr txBox="1"/>
          <p:nvPr/>
        </p:nvSpPr>
        <p:spPr>
          <a:xfrm>
            <a:off x="720467" y="2204513"/>
            <a:ext cx="7296135" cy="338554"/>
          </a:xfrm>
          <a:prstGeom prst="rect">
            <a:avLst/>
          </a:prstGeom>
          <a:solidFill>
            <a:srgbClr val="002147"/>
          </a:solidFill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ts val="1600"/>
            </a:pPr>
            <a:r>
              <a:rPr lang="ru-RU" sz="1600" b="1" dirty="0" err="1">
                <a:solidFill>
                  <a:srgbClr val="FFC000"/>
                </a:solidFill>
                <a:latin typeface="Arial Narrow" panose="020B0606020202030204" pitchFamily="34" charset="0"/>
                <a:sym typeface="Arial"/>
              </a:rPr>
              <a:t>Негізгі</a:t>
            </a:r>
            <a:r>
              <a:rPr lang="ru-RU" sz="1600" b="1" dirty="0">
                <a:solidFill>
                  <a:srgbClr val="FFC000"/>
                </a:solidFill>
                <a:latin typeface="Arial Narrow" panose="020B0606020202030204" pitchFamily="34" charset="0"/>
                <a:sym typeface="Arial"/>
              </a:rPr>
              <a:t> </a:t>
            </a:r>
            <a:r>
              <a:rPr lang="ru-RU" sz="1600" b="1" dirty="0" err="1">
                <a:solidFill>
                  <a:srgbClr val="FFC000"/>
                </a:solidFill>
                <a:latin typeface="Arial Narrow" panose="020B0606020202030204" pitchFamily="34" charset="0"/>
                <a:sym typeface="Arial"/>
              </a:rPr>
              <a:t>қойындылар</a:t>
            </a:r>
            <a:endParaRPr lang="ru-RU" sz="1600" b="1" dirty="0">
              <a:solidFill>
                <a:srgbClr val="FFC000"/>
              </a:solidFill>
              <a:latin typeface="Arial Narrow" panose="020B0606020202030204" pitchFamily="34" charset="0"/>
              <a:sym typeface="Arial"/>
            </a:endParaRPr>
          </a:p>
        </p:txBody>
      </p:sp>
      <p:sp>
        <p:nvSpPr>
          <p:cNvPr id="20" name="Google Shape;302;p6">
            <a:extLst>
              <a:ext uri="{FF2B5EF4-FFF2-40B4-BE49-F238E27FC236}">
                <a16:creationId xmlns:a16="http://schemas.microsoft.com/office/drawing/2014/main" xmlns="" id="{5A72D653-4D3A-D6F4-E12F-93B2C650BF12}"/>
              </a:ext>
            </a:extLst>
          </p:cNvPr>
          <p:cNvSpPr/>
          <p:nvPr/>
        </p:nvSpPr>
        <p:spPr>
          <a:xfrm>
            <a:off x="714600" y="3137651"/>
            <a:ext cx="1821565" cy="420753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</a:pPr>
            <a:r>
              <a:rPr lang="ru-RU" sz="1200" b="1" dirty="0" err="1">
                <a:latin typeface="Arial Narrow" panose="020B0606020202030204" pitchFamily="34" charset="0"/>
              </a:rPr>
              <a:t>Оқыту</a:t>
            </a:r>
            <a:r>
              <a:rPr lang="ru-RU" sz="1200" b="1" dirty="0">
                <a:latin typeface="Arial Narrow" panose="020B0606020202030204" pitchFamily="34" charset="0"/>
              </a:rPr>
              <a:t> </a:t>
            </a:r>
            <a:r>
              <a:rPr lang="ru-RU" sz="1200" b="1" dirty="0" err="1">
                <a:latin typeface="Arial Narrow" panose="020B0606020202030204" pitchFamily="34" charset="0"/>
              </a:rPr>
              <a:t>сапасын</a:t>
            </a:r>
            <a:r>
              <a:rPr lang="ru-RU" sz="1200" b="1" dirty="0">
                <a:latin typeface="Arial Narrow" panose="020B0606020202030204" pitchFamily="34" charset="0"/>
              </a:rPr>
              <a:t> </a:t>
            </a:r>
            <a:r>
              <a:rPr lang="ru-RU" sz="1200" b="1" dirty="0" err="1">
                <a:latin typeface="Arial Narrow" panose="020B0606020202030204" pitchFamily="34" charset="0"/>
              </a:rPr>
              <a:t>мониторингтеу</a:t>
            </a:r>
            <a:endParaRPr 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21" name="Скругленный прямоугольник 1">
            <a:extLst>
              <a:ext uri="{FF2B5EF4-FFF2-40B4-BE49-F238E27FC236}">
                <a16:creationId xmlns:a16="http://schemas.microsoft.com/office/drawing/2014/main" xmlns="" id="{24AB84DF-6B1F-A520-4E40-330AB5CD97E3}"/>
              </a:ext>
            </a:extLst>
          </p:cNvPr>
          <p:cNvSpPr/>
          <p:nvPr/>
        </p:nvSpPr>
        <p:spPr>
          <a:xfrm>
            <a:off x="720466" y="690607"/>
            <a:ext cx="1305420" cy="13398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r>
              <a:rPr lang="ru-RU" sz="1400" b="1" dirty="0" err="1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</a:rPr>
              <a:t>Педагогтің</a:t>
            </a:r>
            <a:r>
              <a:rPr lang="ru-RU" sz="1400" b="1" dirty="0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</a:rPr>
              <a:t>жеке</a:t>
            </a:r>
            <a:r>
              <a:rPr lang="ru-RU" sz="1400" b="1" dirty="0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</a:rPr>
              <a:t>кабинеті</a:t>
            </a:r>
            <a:endParaRPr lang="ru-RU" sz="1000" b="1" dirty="0">
              <a:solidFill>
                <a:schemeClr val="accent1">
                  <a:lumMod val="50000"/>
                </a:schemeClr>
              </a:solidFill>
              <a:ea typeface="Arial"/>
              <a:cs typeface="Arial"/>
            </a:endParaRPr>
          </a:p>
        </p:txBody>
      </p:sp>
      <p:sp>
        <p:nvSpPr>
          <p:cNvPr id="23" name="Скругленный прямоугольник 1">
            <a:extLst>
              <a:ext uri="{FF2B5EF4-FFF2-40B4-BE49-F238E27FC236}">
                <a16:creationId xmlns:a16="http://schemas.microsoft.com/office/drawing/2014/main" xmlns="" id="{43BE5B41-6CCF-063B-49AC-404AA8E36D39}"/>
              </a:ext>
            </a:extLst>
          </p:cNvPr>
          <p:cNvSpPr/>
          <p:nvPr/>
        </p:nvSpPr>
        <p:spPr>
          <a:xfrm>
            <a:off x="2153489" y="1165737"/>
            <a:ext cx="2066505" cy="3077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r>
              <a:rPr lang="ru-RU" sz="1400" b="1" dirty="0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</a:rPr>
              <a:t>Пароль</a:t>
            </a:r>
          </a:p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r>
              <a:rPr lang="ru-RU" sz="1400" b="1" dirty="0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</a:rPr>
              <a:t> </a:t>
            </a:r>
          </a:p>
        </p:txBody>
      </p:sp>
      <p:sp>
        <p:nvSpPr>
          <p:cNvPr id="24" name="Google Shape;302;p6">
            <a:extLst>
              <a:ext uri="{FF2B5EF4-FFF2-40B4-BE49-F238E27FC236}">
                <a16:creationId xmlns:a16="http://schemas.microsoft.com/office/drawing/2014/main" xmlns="" id="{D55ABF45-9962-CBB6-225A-AE3FCFE2CFB5}"/>
              </a:ext>
            </a:extLst>
          </p:cNvPr>
          <p:cNvSpPr/>
          <p:nvPr/>
        </p:nvSpPr>
        <p:spPr>
          <a:xfrm>
            <a:off x="720466" y="2639332"/>
            <a:ext cx="1821565" cy="420801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</a:pPr>
            <a:r>
              <a:rPr lang="ru-RU" sz="1200" b="1" dirty="0">
                <a:latin typeface="Arial Narrow" panose="020B0606020202030204" pitchFamily="34" charset="0"/>
              </a:rPr>
              <a:t>Жеке </a:t>
            </a:r>
            <a:r>
              <a:rPr lang="ru-RU" sz="1200" b="1" dirty="0" err="1">
                <a:latin typeface="Arial Narrow" panose="020B0606020202030204" pitchFamily="34" charset="0"/>
              </a:rPr>
              <a:t>мәліметтер</a:t>
            </a:r>
            <a:endParaRPr 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25" name="Google Shape;302;p6">
            <a:extLst>
              <a:ext uri="{FF2B5EF4-FFF2-40B4-BE49-F238E27FC236}">
                <a16:creationId xmlns:a16="http://schemas.microsoft.com/office/drawing/2014/main" xmlns="" id="{FC5202E0-DE79-89A0-B846-3379769FE491}"/>
              </a:ext>
            </a:extLst>
          </p:cNvPr>
          <p:cNvSpPr/>
          <p:nvPr/>
        </p:nvSpPr>
        <p:spPr>
          <a:xfrm>
            <a:off x="2640918" y="2644997"/>
            <a:ext cx="5375686" cy="420801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</a:pPr>
            <a:r>
              <a:rPr lang="ru-RU" sz="1200" dirty="0" err="1"/>
              <a:t>Білімі</a:t>
            </a:r>
            <a:r>
              <a:rPr lang="ru-RU" sz="1200" dirty="0"/>
              <a:t>, </a:t>
            </a:r>
            <a:r>
              <a:rPr lang="ru-RU" sz="1200" dirty="0" err="1"/>
              <a:t>жұмыс</a:t>
            </a:r>
            <a:r>
              <a:rPr lang="ru-RU" sz="1200" dirty="0"/>
              <a:t> </a:t>
            </a:r>
            <a:r>
              <a:rPr lang="ru-RU" sz="1200" dirty="0" err="1"/>
              <a:t>орны</a:t>
            </a:r>
            <a:r>
              <a:rPr lang="ru-RU" sz="1200" dirty="0"/>
              <a:t>, </a:t>
            </a:r>
            <a:r>
              <a:rPr lang="ru-RU" sz="1200" dirty="0" err="1"/>
              <a:t>пәні</a:t>
            </a:r>
            <a:r>
              <a:rPr lang="ru-RU" sz="1200" dirty="0"/>
              <a:t>, </a:t>
            </a:r>
            <a:r>
              <a:rPr lang="ru-RU" sz="1200" dirty="0" err="1"/>
              <a:t>жұмыс</a:t>
            </a:r>
            <a:r>
              <a:rPr lang="ru-RU" sz="1200" dirty="0"/>
              <a:t> </a:t>
            </a:r>
            <a:r>
              <a:rPr lang="ru-RU" sz="1200" dirty="0" err="1"/>
              <a:t>өтілі</a:t>
            </a:r>
            <a:r>
              <a:rPr lang="ru-RU" sz="1200" dirty="0"/>
              <a:t>, </a:t>
            </a:r>
            <a:r>
              <a:rPr lang="ru-RU" sz="1200" dirty="0" err="1"/>
              <a:t>санаты</a:t>
            </a:r>
            <a:r>
              <a:rPr lang="ru-RU" sz="1200" dirty="0"/>
              <a:t>, ПББ, БАК </a:t>
            </a:r>
            <a:r>
              <a:rPr lang="ru-RU" sz="1200" dirty="0" err="1"/>
              <a:t>нәтижесі</a:t>
            </a:r>
            <a:endParaRPr lang="ru-RU" sz="1200" dirty="0"/>
          </a:p>
        </p:txBody>
      </p:sp>
      <p:sp>
        <p:nvSpPr>
          <p:cNvPr id="26" name="Google Shape;302;p6">
            <a:extLst>
              <a:ext uri="{FF2B5EF4-FFF2-40B4-BE49-F238E27FC236}">
                <a16:creationId xmlns:a16="http://schemas.microsoft.com/office/drawing/2014/main" xmlns="" id="{06FA0DC0-1DEA-A31B-F89A-D08C0C9DA7F8}"/>
              </a:ext>
            </a:extLst>
          </p:cNvPr>
          <p:cNvSpPr/>
          <p:nvPr/>
        </p:nvSpPr>
        <p:spPr>
          <a:xfrm>
            <a:off x="2640918" y="3135345"/>
            <a:ext cx="5375686" cy="420754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</a:pPr>
            <a:r>
              <a:rPr lang="ru-RU" sz="1200" dirty="0" err="1">
                <a:latin typeface="Arial Narrow" panose="020B0606020202030204" pitchFamily="34" charset="0"/>
              </a:rPr>
              <a:t>Білім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сапасының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нәтижелері</a:t>
            </a:r>
            <a:r>
              <a:rPr lang="ru-RU" sz="1200" dirty="0">
                <a:latin typeface="Arial Narrow" panose="020B0606020202030204" pitchFamily="34" charset="0"/>
              </a:rPr>
              <a:t>. ББЖМ </a:t>
            </a:r>
            <a:r>
              <a:rPr lang="ru-RU" sz="1200" dirty="0" err="1">
                <a:latin typeface="Arial Narrow" panose="020B0606020202030204" pitchFamily="34" charset="0"/>
              </a:rPr>
              <a:t>нәтижелері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pic>
        <p:nvPicPr>
          <p:cNvPr id="29" name="Рисунок 28" descr="Изображение выглядит как Шрифт, Графика, логотип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xmlns="" id="{2D3CC0CD-AD56-76B3-B2F3-513CB42882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22286" y="3182523"/>
            <a:ext cx="805707" cy="504101"/>
          </a:xfrm>
          <a:prstGeom prst="rect">
            <a:avLst/>
          </a:prstGeom>
        </p:spPr>
      </p:pic>
      <p:sp>
        <p:nvSpPr>
          <p:cNvPr id="30" name="Google Shape;302;p6">
            <a:extLst>
              <a:ext uri="{FF2B5EF4-FFF2-40B4-BE49-F238E27FC236}">
                <a16:creationId xmlns:a16="http://schemas.microsoft.com/office/drawing/2014/main" xmlns="" id="{8EA72A1B-8863-E268-A49C-BB30CBB71CA0}"/>
              </a:ext>
            </a:extLst>
          </p:cNvPr>
          <p:cNvSpPr/>
          <p:nvPr/>
        </p:nvSpPr>
        <p:spPr>
          <a:xfrm>
            <a:off x="2640917" y="3647069"/>
            <a:ext cx="5375686" cy="420801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</a:pPr>
            <a:r>
              <a:rPr lang="ru-RU" sz="1200" dirty="0" err="1">
                <a:latin typeface="Arial Narrow" panose="020B0606020202030204" pitchFamily="34" charset="0"/>
              </a:rPr>
              <a:t>Сабақты</a:t>
            </a:r>
            <a:r>
              <a:rPr lang="ru-RU" sz="1200" dirty="0">
                <a:latin typeface="Arial Narrow" panose="020B0606020202030204" pitchFamily="34" charset="0"/>
              </a:rPr>
              <a:t>/</a:t>
            </a:r>
            <a:r>
              <a:rPr lang="ru-RU" sz="1200" dirty="0" err="1">
                <a:latin typeface="Arial Narrow" panose="020B0606020202030204" pitchFamily="34" charset="0"/>
              </a:rPr>
              <a:t>іс-шараны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бақылау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парақтары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32" name="Google Shape;302;p6">
            <a:extLst>
              <a:ext uri="{FF2B5EF4-FFF2-40B4-BE49-F238E27FC236}">
                <a16:creationId xmlns:a16="http://schemas.microsoft.com/office/drawing/2014/main" xmlns="" id="{27B233A8-264E-BA43-02BF-77470EF58AD5}"/>
              </a:ext>
            </a:extLst>
          </p:cNvPr>
          <p:cNvSpPr/>
          <p:nvPr/>
        </p:nvSpPr>
        <p:spPr>
          <a:xfrm>
            <a:off x="2640917" y="4159770"/>
            <a:ext cx="5375686" cy="658626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</a:pPr>
            <a:r>
              <a:rPr lang="ru-RU" sz="1200" dirty="0" err="1"/>
              <a:t>Олимпиадаларға</a:t>
            </a:r>
            <a:r>
              <a:rPr lang="ru-RU" sz="1200" dirty="0"/>
              <a:t>, </a:t>
            </a:r>
            <a:r>
              <a:rPr lang="ru-RU" sz="1200" dirty="0" err="1"/>
              <a:t>жарыстарға</a:t>
            </a:r>
            <a:r>
              <a:rPr lang="ru-RU" sz="1200" dirty="0"/>
              <a:t>, </a:t>
            </a:r>
            <a:r>
              <a:rPr lang="ru-RU" sz="1200" dirty="0" err="1"/>
              <a:t>конкурстарға</a:t>
            </a:r>
            <a:r>
              <a:rPr lang="ru-RU" sz="1200" dirty="0"/>
              <a:t> </a:t>
            </a:r>
            <a:r>
              <a:rPr lang="ru-RU" sz="1200" dirty="0" err="1"/>
              <a:t>қатысу</a:t>
            </a:r>
            <a:r>
              <a:rPr lang="ru-RU" sz="1200" dirty="0"/>
              <a:t> </a:t>
            </a:r>
            <a:r>
              <a:rPr lang="ru-RU" sz="1200" dirty="0" err="1"/>
              <a:t>дәлелі</a:t>
            </a:r>
            <a:r>
              <a:rPr lang="ru-RU" sz="1200" dirty="0"/>
              <a:t> (сертификат, грамота, диплом, </a:t>
            </a:r>
            <a:r>
              <a:rPr lang="ru-RU" sz="1200" dirty="0" err="1"/>
              <a:t>алғыс</a:t>
            </a:r>
            <a:r>
              <a:rPr lang="ru-RU" sz="1200" dirty="0"/>
              <a:t> хат) 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33" name="Google Shape;302;p6">
            <a:extLst>
              <a:ext uri="{FF2B5EF4-FFF2-40B4-BE49-F238E27FC236}">
                <a16:creationId xmlns:a16="http://schemas.microsoft.com/office/drawing/2014/main" xmlns="" id="{25A07E8C-FA72-8A35-5A22-F11E6C99761A}"/>
              </a:ext>
            </a:extLst>
          </p:cNvPr>
          <p:cNvSpPr/>
          <p:nvPr/>
        </p:nvSpPr>
        <p:spPr>
          <a:xfrm>
            <a:off x="2640917" y="4910296"/>
            <a:ext cx="5375686" cy="421385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</a:pPr>
            <a:r>
              <a:rPr lang="ru-RU" sz="1200" dirty="0" err="1"/>
              <a:t>Олимпиадаларға</a:t>
            </a:r>
            <a:r>
              <a:rPr lang="ru-RU" sz="1200" dirty="0"/>
              <a:t>, </a:t>
            </a:r>
            <a:r>
              <a:rPr lang="ru-RU" sz="1200" dirty="0" err="1"/>
              <a:t>жарыстарға</a:t>
            </a:r>
            <a:r>
              <a:rPr lang="ru-RU" sz="1200" dirty="0"/>
              <a:t>, </a:t>
            </a:r>
            <a:r>
              <a:rPr lang="ru-RU" sz="1200" dirty="0" err="1"/>
              <a:t>конкурстарға</a:t>
            </a:r>
            <a:r>
              <a:rPr lang="ru-RU" sz="1200" dirty="0"/>
              <a:t> </a:t>
            </a:r>
            <a:r>
              <a:rPr lang="ru-RU" sz="1200" dirty="0" err="1"/>
              <a:t>қатысу</a:t>
            </a:r>
            <a:r>
              <a:rPr lang="ru-RU" sz="1200" dirty="0"/>
              <a:t> </a:t>
            </a:r>
            <a:r>
              <a:rPr lang="ru-RU" sz="1200" dirty="0" err="1"/>
              <a:t>дәлелі</a:t>
            </a:r>
            <a:r>
              <a:rPr lang="ru-RU" sz="1200" dirty="0"/>
              <a:t> (сертификат, грамота, диплом, </a:t>
            </a:r>
            <a:r>
              <a:rPr lang="ru-RU" sz="1200" dirty="0" err="1"/>
              <a:t>алғыс</a:t>
            </a:r>
            <a:r>
              <a:rPr lang="ru-RU" sz="1200" dirty="0"/>
              <a:t> хат) 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pic>
        <p:nvPicPr>
          <p:cNvPr id="35" name="Рисунок 34" descr="Изображение выглядит как символ, логотип, Графика, Шрифт&#10;&#10;Автоматически созданное описание">
            <a:extLst>
              <a:ext uri="{FF2B5EF4-FFF2-40B4-BE49-F238E27FC236}">
                <a16:creationId xmlns:a16="http://schemas.microsoft.com/office/drawing/2014/main" xmlns="" id="{05BAF886-0A76-B9FC-CBBC-E5CDDB49B2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3810" y="2570332"/>
            <a:ext cx="1127914" cy="5588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4CF68CE5-8BA5-FD9B-40FF-A8529C87F5E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5383" y="2600813"/>
            <a:ext cx="513874" cy="51387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31890650-E56A-48EB-40FB-191F188C7C3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68189" y="4156583"/>
            <a:ext cx="1057831" cy="1057831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01FA6847-CCD7-3466-CF56-1FCC3D278A2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481" b="21800"/>
          <a:stretch/>
        </p:blipFill>
        <p:spPr>
          <a:xfrm>
            <a:off x="11056664" y="2599431"/>
            <a:ext cx="888008" cy="529321"/>
          </a:xfrm>
          <a:prstGeom prst="rect">
            <a:avLst/>
          </a:prstGeom>
        </p:spPr>
      </p:pic>
      <p:sp>
        <p:nvSpPr>
          <p:cNvPr id="46" name="Google Shape;302;p6">
            <a:extLst>
              <a:ext uri="{FF2B5EF4-FFF2-40B4-BE49-F238E27FC236}">
                <a16:creationId xmlns:a16="http://schemas.microsoft.com/office/drawing/2014/main" xmlns="" id="{A2F881A5-C8F6-C56C-D22C-F9CF415340ED}"/>
              </a:ext>
            </a:extLst>
          </p:cNvPr>
          <p:cNvSpPr/>
          <p:nvPr/>
        </p:nvSpPr>
        <p:spPr>
          <a:xfrm>
            <a:off x="2640917" y="5416366"/>
            <a:ext cx="5375686" cy="713881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</a:pPr>
            <a:r>
              <a:rPr lang="ru-RU" sz="1200" dirty="0" err="1">
                <a:latin typeface="Arial Narrow" panose="020B0606020202030204" pitchFamily="34" charset="0"/>
              </a:rPr>
              <a:t>Жалпылау</a:t>
            </a:r>
            <a:r>
              <a:rPr lang="ru-RU" sz="1200" dirty="0">
                <a:latin typeface="Arial Narrow" panose="020B0606020202030204" pitchFamily="34" charset="0"/>
              </a:rPr>
              <a:t>, </a:t>
            </a:r>
            <a:r>
              <a:rPr lang="ru-RU" sz="1200" dirty="0" err="1">
                <a:latin typeface="Arial Narrow" panose="020B0606020202030204" pitchFamily="34" charset="0"/>
              </a:rPr>
              <a:t>тарату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дәлелі</a:t>
            </a:r>
            <a:r>
              <a:rPr lang="ru-RU" sz="1200" dirty="0">
                <a:latin typeface="Arial Narrow" panose="020B0606020202030204" pitchFamily="34" charset="0"/>
              </a:rPr>
              <a:t> (сертификат, </a:t>
            </a:r>
            <a:r>
              <a:rPr lang="ru-RU" sz="1200" dirty="0" err="1">
                <a:latin typeface="Arial Narrow" panose="020B0606020202030204" pitchFamily="34" charset="0"/>
              </a:rPr>
              <a:t>хаттама</a:t>
            </a:r>
            <a:r>
              <a:rPr lang="ru-RU" sz="1200" dirty="0">
                <a:latin typeface="Arial Narrow" panose="020B0606020202030204" pitchFamily="34" charset="0"/>
              </a:rPr>
              <a:t>, </a:t>
            </a:r>
            <a:r>
              <a:rPr lang="ru-RU" sz="1200" dirty="0" err="1">
                <a:latin typeface="Arial Narrow" panose="020B0606020202030204" pitchFamily="34" charset="0"/>
              </a:rPr>
              <a:t>бұйрық</a:t>
            </a:r>
            <a:r>
              <a:rPr lang="ru-RU" sz="1200" dirty="0">
                <a:latin typeface="Arial Narrow" panose="020B0606020202030204" pitchFamily="34" charset="0"/>
              </a:rPr>
              <a:t>), </a:t>
            </a:r>
            <a:r>
              <a:rPr lang="ru-RU" sz="1200" dirty="0" err="1">
                <a:latin typeface="Arial Narrow" panose="020B0606020202030204" pitchFamily="34" charset="0"/>
              </a:rPr>
              <a:t>шығармашылық</a:t>
            </a:r>
            <a:r>
              <a:rPr lang="ru-RU" sz="1200" dirty="0">
                <a:latin typeface="Arial Narrow" panose="020B0606020202030204" pitchFamily="34" charset="0"/>
              </a:rPr>
              <a:t> (</a:t>
            </a:r>
            <a:r>
              <a:rPr lang="ru-RU" sz="1200" dirty="0" err="1">
                <a:latin typeface="Arial Narrow" panose="020B0606020202030204" pitchFamily="34" charset="0"/>
              </a:rPr>
              <a:t>сараптамалық</a:t>
            </a:r>
            <a:r>
              <a:rPr lang="ru-RU" sz="1200" dirty="0">
                <a:latin typeface="Arial Narrow" panose="020B0606020202030204" pitchFamily="34" charset="0"/>
              </a:rPr>
              <a:t>, </a:t>
            </a:r>
            <a:r>
              <a:rPr lang="ru-RU" sz="1200" dirty="0" err="1">
                <a:latin typeface="Arial Narrow" panose="020B0606020202030204" pitchFamily="34" charset="0"/>
              </a:rPr>
              <a:t>жұмыс</a:t>
            </a:r>
            <a:r>
              <a:rPr lang="ru-RU" sz="1200" dirty="0">
                <a:latin typeface="Arial Narrow" panose="020B0606020202030204" pitchFamily="34" charset="0"/>
              </a:rPr>
              <a:t>) </a:t>
            </a:r>
            <a:r>
              <a:rPr lang="ru-RU" sz="1200" dirty="0" err="1">
                <a:latin typeface="Arial Narrow" panose="020B0606020202030204" pitchFamily="34" charset="0"/>
              </a:rPr>
              <a:t>топтарға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қатысу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дәлелі</a:t>
            </a:r>
            <a:r>
              <a:rPr lang="ru-RU" sz="1200" dirty="0">
                <a:latin typeface="Arial Narrow" panose="020B0606020202030204" pitchFamily="34" charset="0"/>
              </a:rPr>
              <a:t> (</a:t>
            </a:r>
            <a:r>
              <a:rPr lang="ru-RU" sz="1200" dirty="0" err="1">
                <a:latin typeface="Arial Narrow" panose="020B0606020202030204" pitchFamily="34" charset="0"/>
              </a:rPr>
              <a:t>оқу-әдістемелік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кеңестің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хаттамасы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xmlns="" id="{1C4EE506-12FE-257E-0508-DE19CD35E3DE}"/>
              </a:ext>
            </a:extLst>
          </p:cNvPr>
          <p:cNvSpPr/>
          <p:nvPr/>
        </p:nvSpPr>
        <p:spPr>
          <a:xfrm>
            <a:off x="9361594" y="5386954"/>
            <a:ext cx="1290060" cy="656349"/>
          </a:xfrm>
          <a:prstGeom prst="roundRect">
            <a:avLst/>
          </a:prstGeom>
          <a:solidFill>
            <a:srgbClr val="F4FAFE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tx1"/>
              </a:solidFill>
              <a:latin typeface="Aptos Narrow" panose="020B0004020202020204" pitchFamily="34" charset="0"/>
            </a:endParaRPr>
          </a:p>
        </p:txBody>
      </p:sp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xmlns="" id="{256C1F29-398C-6BFC-C0D5-38DFDCEEC1A0}"/>
              </a:ext>
            </a:extLst>
          </p:cNvPr>
          <p:cNvSpPr/>
          <p:nvPr/>
        </p:nvSpPr>
        <p:spPr>
          <a:xfrm>
            <a:off x="9457652" y="5493563"/>
            <a:ext cx="1118462" cy="467699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Aptos Narrow" panose="020B0004020202020204" pitchFamily="34" charset="0"/>
              </a:rPr>
              <a:t>ББ </a:t>
            </a:r>
            <a:r>
              <a:rPr lang="ru-RU" sz="1200" dirty="0" err="1">
                <a:solidFill>
                  <a:schemeClr val="tx1"/>
                </a:solidFill>
                <a:latin typeface="Aptos Narrow" panose="020B0004020202020204" pitchFamily="34" charset="0"/>
              </a:rPr>
              <a:t>дерекқоры</a:t>
            </a:r>
            <a:endParaRPr lang="ru-RU" sz="1200" dirty="0">
              <a:solidFill>
                <a:schemeClr val="tx1"/>
              </a:solidFill>
              <a:latin typeface="Aptos Narrow" panose="020B0004020202020204" pitchFamily="34" charset="0"/>
            </a:endParaRPr>
          </a:p>
        </p:txBody>
      </p:sp>
      <p:sp>
        <p:nvSpPr>
          <p:cNvPr id="55" name="Google Shape;302;p6">
            <a:extLst>
              <a:ext uri="{FF2B5EF4-FFF2-40B4-BE49-F238E27FC236}">
                <a16:creationId xmlns:a16="http://schemas.microsoft.com/office/drawing/2014/main" xmlns="" id="{F67AC74E-F3B4-C003-C019-7680FB8DFBCA}"/>
              </a:ext>
            </a:extLst>
          </p:cNvPr>
          <p:cNvSpPr/>
          <p:nvPr/>
        </p:nvSpPr>
        <p:spPr>
          <a:xfrm>
            <a:off x="714596" y="6223615"/>
            <a:ext cx="2281153" cy="420801"/>
          </a:xfrm>
          <a:prstGeom prst="roundRect">
            <a:avLst>
              <a:gd name="adj" fmla="val 16667"/>
            </a:avLst>
          </a:prstGeom>
          <a:solidFill>
            <a:srgbClr val="F4FAFE"/>
          </a:solidFill>
          <a:ln w="12700" cap="flat" cmpd="sng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</a:pPr>
            <a:r>
              <a:rPr lang="ru-RU" sz="1200" b="1" dirty="0" err="1">
                <a:latin typeface="Arial Narrow" panose="020B0606020202030204" pitchFamily="34" charset="0"/>
              </a:rPr>
              <a:t>Аттестаттауға</a:t>
            </a:r>
            <a:r>
              <a:rPr lang="ru-RU" sz="1200" b="1" dirty="0">
                <a:latin typeface="Arial Narrow" panose="020B0606020202030204" pitchFamily="34" charset="0"/>
              </a:rPr>
              <a:t> </a:t>
            </a:r>
            <a:r>
              <a:rPr lang="ru-RU" sz="1200" b="1" dirty="0" err="1">
                <a:latin typeface="Arial Narrow" panose="020B0606020202030204" pitchFamily="34" charset="0"/>
              </a:rPr>
              <a:t>өтініш</a:t>
            </a:r>
            <a:endParaRPr 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57" name="Google Shape;302;p6">
            <a:extLst>
              <a:ext uri="{FF2B5EF4-FFF2-40B4-BE49-F238E27FC236}">
                <a16:creationId xmlns:a16="http://schemas.microsoft.com/office/drawing/2014/main" xmlns="" id="{9BDAC153-192C-0D19-FA8E-440B27E8E6B6}"/>
              </a:ext>
            </a:extLst>
          </p:cNvPr>
          <p:cNvSpPr/>
          <p:nvPr/>
        </p:nvSpPr>
        <p:spPr>
          <a:xfrm>
            <a:off x="5486399" y="6223614"/>
            <a:ext cx="2530203" cy="420801"/>
          </a:xfrm>
          <a:prstGeom prst="roundRect">
            <a:avLst>
              <a:gd name="adj" fmla="val 16667"/>
            </a:avLst>
          </a:prstGeom>
          <a:solidFill>
            <a:srgbClr val="F4FAFE"/>
          </a:solidFill>
          <a:ln w="12700" cap="flat" cmpd="sng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</a:pPr>
            <a:r>
              <a:rPr lang="ru-RU" sz="1200" b="1" dirty="0" err="1">
                <a:latin typeface="Arial Narrow" panose="020B0606020202030204" pitchFamily="34" charset="0"/>
              </a:rPr>
              <a:t>Аттестаттау</a:t>
            </a:r>
            <a:r>
              <a:rPr lang="ru-RU" sz="1200" b="1" dirty="0">
                <a:latin typeface="Arial Narrow" panose="020B0606020202030204" pitchFamily="34" charset="0"/>
              </a:rPr>
              <a:t> </a:t>
            </a:r>
            <a:r>
              <a:rPr lang="ru-RU" sz="1200" b="1" dirty="0" err="1">
                <a:latin typeface="Arial Narrow" panose="020B0606020202030204" pitchFamily="34" charset="0"/>
              </a:rPr>
              <a:t>комиссиясының</a:t>
            </a:r>
            <a:r>
              <a:rPr lang="ru-RU" sz="1200" b="1" dirty="0">
                <a:latin typeface="Arial Narrow" panose="020B0606020202030204" pitchFamily="34" charset="0"/>
              </a:rPr>
              <a:t> </a:t>
            </a:r>
            <a:r>
              <a:rPr lang="ru-RU" sz="1200" b="1" dirty="0" err="1">
                <a:latin typeface="Arial Narrow" panose="020B0606020202030204" pitchFamily="34" charset="0"/>
              </a:rPr>
              <a:t>шешімі</a:t>
            </a:r>
            <a:endParaRPr 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58" name="Google Shape;302;p6">
            <a:extLst>
              <a:ext uri="{FF2B5EF4-FFF2-40B4-BE49-F238E27FC236}">
                <a16:creationId xmlns:a16="http://schemas.microsoft.com/office/drawing/2014/main" xmlns="" id="{88FE4A8E-98E8-B45F-9DE2-FBE515A878E0}"/>
              </a:ext>
            </a:extLst>
          </p:cNvPr>
          <p:cNvSpPr/>
          <p:nvPr/>
        </p:nvSpPr>
        <p:spPr>
          <a:xfrm>
            <a:off x="3100497" y="6223614"/>
            <a:ext cx="2281153" cy="420801"/>
          </a:xfrm>
          <a:prstGeom prst="roundRect">
            <a:avLst>
              <a:gd name="adj" fmla="val 16667"/>
            </a:avLst>
          </a:prstGeom>
          <a:solidFill>
            <a:srgbClr val="F4FAFE"/>
          </a:solidFill>
          <a:ln w="12700" cap="flat" cmpd="sng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</a:pPr>
            <a:r>
              <a:rPr lang="ru-RU" sz="1200" b="1" dirty="0">
                <a:latin typeface="Arial Narrow" panose="020B0606020202030204" pitchFamily="34" charset="0"/>
              </a:rPr>
              <a:t>ПББ-</a:t>
            </a:r>
            <a:r>
              <a:rPr lang="ru-RU" sz="1200" b="1" dirty="0" err="1">
                <a:latin typeface="Arial Narrow" panose="020B0606020202030204" pitchFamily="34" charset="0"/>
              </a:rPr>
              <a:t>ға</a:t>
            </a:r>
            <a:r>
              <a:rPr lang="ru-RU" sz="1200" b="1" dirty="0">
                <a:latin typeface="Arial Narrow" panose="020B0606020202030204" pitchFamily="34" charset="0"/>
              </a:rPr>
              <a:t> </a:t>
            </a:r>
            <a:r>
              <a:rPr lang="ru-RU" sz="1200" b="1" dirty="0" err="1">
                <a:latin typeface="Arial Narrow" panose="020B0606020202030204" pitchFamily="34" charset="0"/>
              </a:rPr>
              <a:t>өтініш</a:t>
            </a:r>
            <a:endParaRPr 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D294D7-5A8F-C990-1ABC-B1967A7486ED}"/>
              </a:ext>
            </a:extLst>
          </p:cNvPr>
          <p:cNvSpPr txBox="1"/>
          <p:nvPr/>
        </p:nvSpPr>
        <p:spPr>
          <a:xfrm>
            <a:off x="8566455" y="6382805"/>
            <a:ext cx="288033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10"/>
              </a:rPr>
              <a:t>https://miro.com/app/board/uXjVMqEDH7w=/</a:t>
            </a:r>
            <a:r>
              <a:rPr lang="ru-RU" sz="1100" dirty="0"/>
              <a:t> </a:t>
            </a:r>
          </a:p>
        </p:txBody>
      </p:sp>
      <p:sp>
        <p:nvSpPr>
          <p:cNvPr id="8" name="Скругленный прямоугольник 1">
            <a:extLst>
              <a:ext uri="{FF2B5EF4-FFF2-40B4-BE49-F238E27FC236}">
                <a16:creationId xmlns:a16="http://schemas.microsoft.com/office/drawing/2014/main" xmlns="" id="{163D87EF-7065-CBD9-81D3-4AF66A12972C}"/>
              </a:ext>
            </a:extLst>
          </p:cNvPr>
          <p:cNvSpPr/>
          <p:nvPr/>
        </p:nvSpPr>
        <p:spPr>
          <a:xfrm>
            <a:off x="2153489" y="1656472"/>
            <a:ext cx="3228163" cy="27913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r"/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ea typeface="Arial"/>
                <a:cs typeface="Arial"/>
              </a:rPr>
              <a:t>Деректерді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ea typeface="Arial"/>
                <a:cs typeface="Arial"/>
              </a:rPr>
              <a:t> 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ea typeface="Arial"/>
                <a:cs typeface="Arial"/>
              </a:rPr>
              <a:t>өңдеуге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ea typeface="Arial"/>
                <a:cs typeface="Arial"/>
              </a:rPr>
              <a:t> 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ea typeface="Arial"/>
                <a:cs typeface="Arial"/>
              </a:rPr>
              <a:t>келісемін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ea typeface="Arial"/>
              <a:cs typeface="Arial"/>
            </a:endParaRPr>
          </a:p>
          <a:p>
            <a:pPr algn="r"/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r"/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</p:txBody>
      </p:sp>
      <p:pic>
        <p:nvPicPr>
          <p:cNvPr id="13" name="Рисунок 12" descr="Изображение выглядит как символ, логотип, круг, Графи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B0421D1F-D831-EB43-74E4-1D910745DAC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1421" y="1694722"/>
            <a:ext cx="249046" cy="24904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1DDAEF3-4FE4-9C1F-CCE8-6CFCCEBF1F5A}"/>
              </a:ext>
            </a:extLst>
          </p:cNvPr>
          <p:cNvSpPr txBox="1"/>
          <p:nvPr/>
        </p:nvSpPr>
        <p:spPr>
          <a:xfrm>
            <a:off x="8095195" y="3660632"/>
            <a:ext cx="39102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effectLst/>
                <a:latin typeface="Aptos" panose="020B0004020202020204" pitchFamily="34" charset="0"/>
                <a:hlinkClick r:id="rId12"/>
              </a:rPr>
              <a:t>https://docs.google.com/forms/d/e/1FAIpQLSekNCQ_wKJ3Fw8NMprlHJI17mGuQY78GNbdvvd4s2rCHRlnBg/viewform?usp=sf_link</a:t>
            </a:r>
            <a:endParaRPr lang="ru-RU" sz="1000" dirty="0"/>
          </a:p>
        </p:txBody>
      </p:sp>
      <p:pic>
        <p:nvPicPr>
          <p:cNvPr id="15" name="Рисунок 14" descr="Изображение выглядит как логотип, символ, графическая вставк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CAFDCABD-E4D5-F792-4BE4-19E2B51479B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9234" y="4161538"/>
            <a:ext cx="1061623" cy="105690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логотип, Графика, графическая вставка, симв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FA7C47D2-4438-B766-AF3F-0F32003E1E0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59713" y="3999249"/>
            <a:ext cx="1393901" cy="1387705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Шрифт, Графика, логотип, симв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21341412-62A1-1B34-8C03-14C98460491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94298" y="5259602"/>
            <a:ext cx="989601" cy="940464"/>
          </a:xfrm>
          <a:prstGeom prst="rect">
            <a:avLst/>
          </a:prstGeom>
        </p:spPr>
      </p:pic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879B2DAE-A30F-3CEC-533C-9BF7F513FF0B}"/>
              </a:ext>
            </a:extLst>
          </p:cNvPr>
          <p:cNvSpPr/>
          <p:nvPr/>
        </p:nvSpPr>
        <p:spPr>
          <a:xfrm>
            <a:off x="-737" y="-2988"/>
            <a:ext cx="12192000" cy="556524"/>
          </a:xfrm>
          <a:prstGeom prst="rect">
            <a:avLst/>
          </a:prstGeom>
          <a:solidFill>
            <a:srgbClr val="0021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r>
              <a:rPr lang="ru-RU" sz="2000" b="1" dirty="0">
                <a:solidFill>
                  <a:srgbClr val="FFC000"/>
                </a:solidFill>
                <a:latin typeface="Oswald" panose="02000803000000000000" pitchFamily="2" charset="-52"/>
                <a:cs typeface="Arial" panose="020B0604020202020204" pitchFamily="34" charset="0"/>
              </a:rPr>
              <a:t>ПЕДАГОГТІҢ ҮЗДІКСІЗ КӘСІБИ ДАМУ </a:t>
            </a:r>
            <a:r>
              <a:rPr lang="ru-RU" sz="2000" b="1" dirty="0">
                <a:solidFill>
                  <a:schemeClr val="bg1"/>
                </a:solidFill>
                <a:latin typeface="Oswald" panose="02000803000000000000" pitchFamily="2" charset="-52"/>
                <a:cs typeface="Arial" panose="020B0604020202020204" pitchFamily="34" charset="0"/>
              </a:rPr>
              <a:t>ҰЛТТЫҚ ПЛАТФОРМАСЫ</a:t>
            </a: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1935" y="926898"/>
            <a:ext cx="542482" cy="55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8502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трелка: вправо 16">
            <a:extLst>
              <a:ext uri="{FF2B5EF4-FFF2-40B4-BE49-F238E27FC236}">
                <a16:creationId xmlns:a16="http://schemas.microsoft.com/office/drawing/2014/main" xmlns="" id="{52CD478B-8F60-4EE6-88D7-99D84BF4DAB3}"/>
              </a:ext>
            </a:extLst>
          </p:cNvPr>
          <p:cNvSpPr/>
          <p:nvPr/>
        </p:nvSpPr>
        <p:spPr>
          <a:xfrm rot="5400000">
            <a:off x="2362855" y="2850182"/>
            <a:ext cx="3809621" cy="1445228"/>
          </a:xfrm>
          <a:prstGeom prst="rightArrow">
            <a:avLst>
              <a:gd name="adj1" fmla="val 50000"/>
              <a:gd name="adj2" fmla="val 14313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-38100"/>
            <a:ext cx="7909881" cy="1697217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10560" y="334022"/>
            <a:ext cx="11476522" cy="145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Group 17"/>
          <p:cNvGrpSpPr/>
          <p:nvPr/>
        </p:nvGrpSpPr>
        <p:grpSpPr>
          <a:xfrm>
            <a:off x="271178" y="254737"/>
            <a:ext cx="253469" cy="219505"/>
            <a:chOff x="0" y="0"/>
            <a:chExt cx="3619627" cy="3134614"/>
          </a:xfrm>
          <a:solidFill>
            <a:srgbClr val="FFC000"/>
          </a:solidFill>
        </p:grpSpPr>
        <p:sp>
          <p:nvSpPr>
            <p:cNvPr id="9" name="Freeform 18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x-none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704669" y="314918"/>
            <a:ext cx="72815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 Narrow" panose="020B0606020202030204" pitchFamily="34" charset="0"/>
                <a:cs typeface="Arial" panose="020B0604020202020204" pitchFamily="34" charset="0"/>
              </a:rPr>
              <a:t>ОРТА БІЛІМ БЕРУ ҰЙЫМЫ ПЕДАГОГІНІҢ ҚЫЗМЕТІН БАҒАЛАУ КРИТЕРИЙЛЕРІ МЕН ТИІМДІЛІК КӨРСЕТКІШТЕРІ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21239" y="1040105"/>
            <a:ext cx="45719" cy="430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Что сегодня важно для учителей Казахстана? | The-steppe.com">
            <a:extLst>
              <a:ext uri="{FF2B5EF4-FFF2-40B4-BE49-F238E27FC236}">
                <a16:creationId xmlns:a16="http://schemas.microsoft.com/office/drawing/2014/main" xmlns="" id="{E7DCB395-3BB6-4684-837A-CC497AE00D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45" r="37576"/>
          <a:stretch/>
        </p:blipFill>
        <p:spPr bwMode="auto">
          <a:xfrm>
            <a:off x="7964244" y="-19762"/>
            <a:ext cx="4202543" cy="567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xmlns="" id="{E15AD9A1-BE4D-426E-B0C0-22AFC4722C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84944309"/>
              </p:ext>
            </p:extLst>
          </p:nvPr>
        </p:nvGraphicFramePr>
        <p:xfrm>
          <a:off x="781975" y="1531427"/>
          <a:ext cx="7057190" cy="4102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20919" y="1194779"/>
            <a:ext cx="1455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КРИТЕРИЙЛЕР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378908" y="1040105"/>
            <a:ext cx="45719" cy="430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608207" y="1183659"/>
            <a:ext cx="9228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БАЛДАР</a:t>
            </a:r>
          </a:p>
        </p:txBody>
      </p:sp>
      <p:sp>
        <p:nvSpPr>
          <p:cNvPr id="17" name="Прямоугольник 16"/>
          <p:cNvSpPr/>
          <p:nvPr/>
        </p:nvSpPr>
        <p:spPr>
          <a:xfrm flipH="1">
            <a:off x="7704025" y="898958"/>
            <a:ext cx="45719" cy="453536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7969078" y="1190200"/>
            <a:ext cx="15208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КӨРСЕТКІШТЕР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902322" y="1839989"/>
            <a:ext cx="24889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200" b="0" i="1" u="none" strike="noStrike" kern="120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2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ru-RU" sz="1200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көрсеткіш</a:t>
            </a:r>
            <a:endParaRPr lang="ru-RU" sz="1200" i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 sz="1200" b="0" i="1" u="none" strike="noStrike" kern="120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2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Kundelik.kz </a:t>
            </a:r>
            <a:r>
              <a:rPr lang="ru-RU" sz="1200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Талдау</a:t>
            </a:r>
            <a:r>
              <a:rPr lang="ru-RU" sz="12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ҰТО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903383" y="2465574"/>
            <a:ext cx="30356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200" b="0" i="1" u="none" strike="noStrike" kern="120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көрсеткіш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 sz="1200" b="0" i="1" u="none" strike="noStrike" kern="120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Автоматтандырылған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бағалау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парағы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931091" y="3143678"/>
            <a:ext cx="24889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200" b="0" i="1" u="none" strike="noStrike" kern="120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көрсеткіш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 sz="1200" b="0" i="1" u="none" strike="noStrike" kern="120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Daryn.kz,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ББ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дерекқоры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958084" y="3786318"/>
            <a:ext cx="24889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200" b="0" i="1" u="none" strike="noStrike" kern="120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көрсеткіш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 sz="1200" b="0" i="1" u="none" strike="noStrike" kern="120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Daryn.kz,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ББ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дерекқоры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931091" y="4399590"/>
            <a:ext cx="24889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200" b="0" i="1" u="none" strike="noStrike" kern="120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20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көрсеткіш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 sz="1200" b="0" i="1" u="none" strike="noStrike" kern="120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ББ, КЕАҚ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дерекқоры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933597" y="4953937"/>
            <a:ext cx="24889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200" b="0" i="1" u="none" strike="noStrike" kern="120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ҚБДҚ (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Өрлеу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, ПШО)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болуы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42D49D5-6B9F-4784-A9B0-274BC6D3DA1F}"/>
              </a:ext>
            </a:extLst>
          </p:cNvPr>
          <p:cNvSpPr txBox="1"/>
          <p:nvPr/>
        </p:nvSpPr>
        <p:spPr>
          <a:xfrm>
            <a:off x="2411174" y="5658766"/>
            <a:ext cx="15981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600" b="1" dirty="0">
                <a:latin typeface="Arial" panose="020B0604020202020204" pitchFamily="34" charset="0"/>
                <a:cs typeface="Arial" panose="020B0604020202020204" pitchFamily="34" charset="0"/>
              </a:rPr>
              <a:t>Барлығы: 136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hlinkClick r:id="rId5" action="ppaction://hlinkfile"/>
            <a:extLst>
              <a:ext uri="{FF2B5EF4-FFF2-40B4-BE49-F238E27FC236}">
                <a16:creationId xmlns:a16="http://schemas.microsoft.com/office/drawing/2014/main" xmlns="" id="{FFD8AAD8-8C68-4278-AE5D-C898CA96FD84}"/>
              </a:ext>
            </a:extLst>
          </p:cNvPr>
          <p:cNvSpPr txBox="1"/>
          <p:nvPr/>
        </p:nvSpPr>
        <p:spPr>
          <a:xfrm>
            <a:off x="6694280" y="5654834"/>
            <a:ext cx="517681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1600" b="1" dirty="0" err="1">
                <a:solidFill>
                  <a:schemeClr val="accent5"/>
                </a:solidFill>
                <a:latin typeface="Arial Narrow"/>
                <a:cs typeface="Arial"/>
              </a:rPr>
              <a:t>Сіз</a:t>
            </a:r>
            <a:r>
              <a:rPr lang="ru-RU" sz="1600" b="1" dirty="0">
                <a:solidFill>
                  <a:schemeClr val="accent5"/>
                </a:solidFill>
                <a:latin typeface="Arial Narrow"/>
                <a:cs typeface="Arial"/>
              </a:rPr>
              <a:t> «педагог-</a:t>
            </a:r>
            <a:r>
              <a:rPr lang="ru-RU" sz="1600" b="1" dirty="0" err="1">
                <a:solidFill>
                  <a:schemeClr val="accent5"/>
                </a:solidFill>
                <a:latin typeface="Arial Narrow"/>
                <a:cs typeface="Arial"/>
              </a:rPr>
              <a:t>сарапшы</a:t>
            </a:r>
            <a:r>
              <a:rPr lang="ru-RU" sz="1600" b="1" dirty="0">
                <a:solidFill>
                  <a:schemeClr val="accent5"/>
                </a:solidFill>
                <a:latin typeface="Arial Narrow"/>
                <a:cs typeface="Arial"/>
              </a:rPr>
              <a:t>» </a:t>
            </a:r>
            <a:r>
              <a:rPr lang="ru-RU" sz="1600" b="1" dirty="0" err="1">
                <a:solidFill>
                  <a:schemeClr val="accent5"/>
                </a:solidFill>
                <a:latin typeface="Arial Narrow"/>
                <a:cs typeface="Arial"/>
              </a:rPr>
              <a:t>санатына</a:t>
            </a:r>
            <a:r>
              <a:rPr lang="ru-RU" sz="1600" b="1" dirty="0">
                <a:solidFill>
                  <a:schemeClr val="accent5"/>
                </a:solidFill>
                <a:latin typeface="Arial Narrow"/>
                <a:cs typeface="Arial"/>
              </a:rPr>
              <a:t> </a:t>
            </a:r>
            <a:r>
              <a:rPr lang="ru-RU" sz="1600" b="1" dirty="0" err="1">
                <a:solidFill>
                  <a:schemeClr val="accent5"/>
                </a:solidFill>
                <a:latin typeface="Arial Narrow"/>
                <a:cs typeface="Arial"/>
              </a:rPr>
              <a:t>сәйкес</a:t>
            </a:r>
            <a:r>
              <a:rPr lang="ru-RU" sz="1600" b="1" dirty="0">
                <a:solidFill>
                  <a:schemeClr val="accent5"/>
                </a:solidFill>
                <a:latin typeface="Arial Narrow"/>
                <a:cs typeface="Arial"/>
              </a:rPr>
              <a:t> </a:t>
            </a:r>
            <a:r>
              <a:rPr lang="ru-RU" sz="1600" b="1" dirty="0" err="1">
                <a:solidFill>
                  <a:schemeClr val="accent5"/>
                </a:solidFill>
                <a:latin typeface="Arial Narrow"/>
                <a:cs typeface="Arial"/>
              </a:rPr>
              <a:t>келесіз</a:t>
            </a:r>
            <a:endParaRPr lang="x-none" sz="1600" b="1" dirty="0">
              <a:solidFill>
                <a:schemeClr val="accent5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87173" y="5687793"/>
            <a:ext cx="5686046" cy="28566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678640" y="5681504"/>
            <a:ext cx="5208091" cy="28566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ED40643-5C85-78A1-B3F2-EC5367BF154E}"/>
              </a:ext>
            </a:extLst>
          </p:cNvPr>
          <p:cNvSpPr/>
          <p:nvPr/>
        </p:nvSpPr>
        <p:spPr>
          <a:xfrm>
            <a:off x="575047" y="6135387"/>
            <a:ext cx="9765191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000000"/>
              </a:buClr>
              <a:buSzPts val="1600"/>
            </a:pPr>
            <a:r>
              <a:rPr lang="ru-RU" sz="1200" dirty="0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* </a:t>
            </a:r>
            <a:r>
              <a:rPr lang="ru-RU" sz="1200" dirty="0" err="1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Жыл</a:t>
            </a:r>
            <a:r>
              <a:rPr lang="ru-RU" sz="1200" dirty="0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сайын</a:t>
            </a:r>
            <a:r>
              <a:rPr lang="ru-RU" sz="1200" dirty="0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 Платформа </a:t>
            </a:r>
            <a:r>
              <a:rPr lang="ru-RU" sz="1200" dirty="0" err="1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педагогтің</a:t>
            </a:r>
            <a:r>
              <a:rPr lang="ru-RU" sz="1200" dirty="0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қызметі</a:t>
            </a:r>
            <a:r>
              <a:rPr lang="ru-RU" sz="1200" dirty="0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үшін</a:t>
            </a:r>
            <a:r>
              <a:rPr lang="ru-RU" sz="1200" dirty="0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балдарды</a:t>
            </a:r>
            <a:r>
              <a:rPr lang="ru-RU" sz="1200" dirty="0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автоматты</a:t>
            </a:r>
            <a:r>
              <a:rPr lang="ru-RU" sz="1200" dirty="0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түрде</a:t>
            </a:r>
            <a:r>
              <a:rPr lang="ru-RU" sz="1200" dirty="0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есептейді</a:t>
            </a:r>
            <a:r>
              <a:rPr lang="ru-RU" sz="1200" dirty="0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. </a:t>
            </a:r>
            <a:r>
              <a:rPr lang="ru-RU" sz="1200" dirty="0" err="1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Біліктілік</a:t>
            </a:r>
            <a:r>
              <a:rPr lang="ru-RU" sz="1200" dirty="0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санатына</a:t>
            </a:r>
            <a:r>
              <a:rPr lang="ru-RU" sz="1200" dirty="0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сәйкес</a:t>
            </a:r>
            <a:r>
              <a:rPr lang="ru-RU" sz="1200" dirty="0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педагогтің</a:t>
            </a:r>
            <a:r>
              <a:rPr lang="ru-RU" sz="1200" dirty="0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белсенділігі</a:t>
            </a:r>
            <a:r>
              <a:rPr lang="ru-RU" sz="1200" dirty="0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бақыланады</a:t>
            </a:r>
            <a:r>
              <a:rPr lang="ru-RU" sz="1200" dirty="0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. </a:t>
            </a:r>
            <a:r>
              <a:rPr lang="ru-RU" sz="1200" dirty="0" err="1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Осылайша</a:t>
            </a:r>
            <a:r>
              <a:rPr lang="ru-RU" sz="1200" dirty="0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жинақтаушы</a:t>
            </a:r>
            <a:r>
              <a:rPr lang="ru-RU" sz="1200" dirty="0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 балл </a:t>
            </a:r>
            <a:r>
              <a:rPr lang="ru-RU" sz="1200" dirty="0" err="1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қалыптасады</a:t>
            </a:r>
            <a:endParaRPr lang="ru-RU" sz="1200" dirty="0">
              <a:solidFill>
                <a:srgbClr val="C00000"/>
              </a:solidFill>
              <a:latin typeface="Arial Narrow" panose="020B060602020203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A90B98F-5BF1-74DE-47BF-ECA41C99EF38}"/>
              </a:ext>
            </a:extLst>
          </p:cNvPr>
          <p:cNvSpPr/>
          <p:nvPr/>
        </p:nvSpPr>
        <p:spPr>
          <a:xfrm>
            <a:off x="331937" y="6096068"/>
            <a:ext cx="48276" cy="430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D408640-17A1-D823-7F6D-C966A3538016}"/>
              </a:ext>
            </a:extLst>
          </p:cNvPr>
          <p:cNvSpPr txBox="1"/>
          <p:nvPr/>
        </p:nvSpPr>
        <p:spPr>
          <a:xfrm>
            <a:off x="234951" y="1862903"/>
            <a:ext cx="729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13 % </a:t>
            </a:r>
            <a:endParaRPr lang="ru-RU" sz="1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9781F897-D7D3-74DB-9321-6BC24D4A2642}"/>
              </a:ext>
            </a:extLst>
          </p:cNvPr>
          <p:cNvSpPr txBox="1"/>
          <p:nvPr/>
        </p:nvSpPr>
        <p:spPr>
          <a:xfrm>
            <a:off x="258321" y="2552944"/>
            <a:ext cx="729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30 % </a:t>
            </a:r>
            <a:endParaRPr lang="ru-RU" sz="1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F68A819-D89D-FEC6-52AE-9F2B11D31AE0}"/>
              </a:ext>
            </a:extLst>
          </p:cNvPr>
          <p:cNvSpPr txBox="1"/>
          <p:nvPr/>
        </p:nvSpPr>
        <p:spPr>
          <a:xfrm>
            <a:off x="281180" y="3138594"/>
            <a:ext cx="729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8 % </a:t>
            </a:r>
            <a:endParaRPr lang="ru-RU" sz="1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554199D-0F21-420C-1E4C-4DA15AD2AF63}"/>
              </a:ext>
            </a:extLst>
          </p:cNvPr>
          <p:cNvSpPr txBox="1"/>
          <p:nvPr/>
        </p:nvSpPr>
        <p:spPr>
          <a:xfrm>
            <a:off x="278464" y="3776380"/>
            <a:ext cx="729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8 % </a:t>
            </a:r>
            <a:endParaRPr lang="ru-RU" sz="1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5272E462-73B1-01D6-AE09-564F177E02B2}"/>
              </a:ext>
            </a:extLst>
          </p:cNvPr>
          <p:cNvSpPr txBox="1"/>
          <p:nvPr/>
        </p:nvSpPr>
        <p:spPr>
          <a:xfrm>
            <a:off x="286199" y="4378272"/>
            <a:ext cx="729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40 % </a:t>
            </a:r>
            <a:endParaRPr lang="ru-RU" sz="1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0">
            <a:extLst>
              <a:ext uri="{FF2B5EF4-FFF2-40B4-BE49-F238E27FC236}">
                <a16:creationId xmlns:a16="http://schemas.microsoft.com/office/drawing/2014/main" xmlns="" id="{64778C98-3207-B89E-7AE7-2B4EA4B8EC93}"/>
              </a:ext>
            </a:extLst>
          </p:cNvPr>
          <p:cNvSpPr txBox="1"/>
          <p:nvPr/>
        </p:nvSpPr>
        <p:spPr>
          <a:xfrm>
            <a:off x="315077" y="5015278"/>
            <a:ext cx="729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kk-KZ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1% </a:t>
            </a:r>
            <a:endParaRPr lang="ru-RU" sz="1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B083440-BC8E-3BCF-EAA6-25BA9D527D5C}"/>
              </a:ext>
            </a:extLst>
          </p:cNvPr>
          <p:cNvSpPr txBox="1"/>
          <p:nvPr/>
        </p:nvSpPr>
        <p:spPr>
          <a:xfrm>
            <a:off x="-24854" y="1579150"/>
            <a:ext cx="94609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 err="1"/>
              <a:t>Жалпы</a:t>
            </a:r>
            <a:r>
              <a:rPr lang="ru-RU" sz="1050" b="1" dirty="0"/>
              <a:t> </a:t>
            </a:r>
          </a:p>
          <a:p>
            <a:r>
              <a:rPr lang="ru-RU" sz="1050" b="1" dirty="0" err="1"/>
              <a:t>бағадан</a:t>
            </a:r>
            <a:r>
              <a:rPr lang="ru-RU" sz="1050" b="1" dirty="0"/>
              <a:t> </a:t>
            </a:r>
            <a:r>
              <a:rPr lang="ru-RU" sz="1050" b="1" dirty="0" err="1"/>
              <a:t>үлес</a:t>
            </a:r>
            <a:endParaRPr lang="ru-RU" sz="1050" b="1" dirty="0"/>
          </a:p>
        </p:txBody>
      </p:sp>
      <p:sp>
        <p:nvSpPr>
          <p:cNvPr id="36" name="Номер слайда 35">
            <a:extLst>
              <a:ext uri="{FF2B5EF4-FFF2-40B4-BE49-F238E27FC236}">
                <a16:creationId xmlns:a16="http://schemas.microsoft.com/office/drawing/2014/main" xmlns="" id="{0F975ECD-BE15-9C07-8B71-C39E51B98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5768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905959" y="470276"/>
            <a:ext cx="96544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err="1">
                <a:latin typeface="Aptos Narrow" panose="020B0004020202020204" pitchFamily="34" charset="0"/>
              </a:rPr>
              <a:t>Білім</a:t>
            </a:r>
            <a:r>
              <a:rPr lang="ru-RU" sz="1600" b="1" i="1" dirty="0">
                <a:latin typeface="Aptos Narrow" panose="020B0004020202020204" pitchFamily="34" charset="0"/>
              </a:rPr>
              <a:t> беру </a:t>
            </a:r>
            <a:r>
              <a:rPr lang="ru-RU" sz="1600" b="1" i="1" dirty="0" err="1">
                <a:latin typeface="Aptos Narrow" panose="020B0004020202020204" pitchFamily="34" charset="0"/>
              </a:rPr>
              <a:t>саласында</a:t>
            </a:r>
            <a:r>
              <a:rPr lang="ru-RU" sz="1600" b="1" i="1" dirty="0">
                <a:latin typeface="Aptos Narrow" panose="020B0004020202020204" pitchFamily="34" charset="0"/>
              </a:rPr>
              <a:t> </a:t>
            </a:r>
            <a:r>
              <a:rPr lang="ru-RU" sz="1600" b="1" i="1" dirty="0" err="1">
                <a:latin typeface="Aptos Narrow" panose="020B0004020202020204" pitchFamily="34" charset="0"/>
              </a:rPr>
              <a:t>ұстаз</a:t>
            </a:r>
            <a:r>
              <a:rPr lang="ru-RU" sz="1600" b="1" i="1" dirty="0">
                <a:latin typeface="Aptos Narrow" panose="020B0004020202020204" pitchFamily="34" charset="0"/>
              </a:rPr>
              <a:t> – </a:t>
            </a:r>
            <a:r>
              <a:rPr lang="ru-RU" sz="1600" b="1" i="1" dirty="0" err="1">
                <a:latin typeface="Aptos Narrow" panose="020B0004020202020204" pitchFamily="34" charset="0"/>
              </a:rPr>
              <a:t>ең</a:t>
            </a:r>
            <a:r>
              <a:rPr lang="ru-RU" sz="1600" b="1" i="1" dirty="0">
                <a:latin typeface="Aptos Narrow" panose="020B0004020202020204" pitchFamily="34" charset="0"/>
              </a:rPr>
              <a:t> </a:t>
            </a:r>
            <a:r>
              <a:rPr lang="ru-RU" sz="1600" b="1" i="1" dirty="0" err="1">
                <a:latin typeface="Aptos Narrow" panose="020B0004020202020204" pitchFamily="34" charset="0"/>
              </a:rPr>
              <a:t>басты</a:t>
            </a:r>
            <a:r>
              <a:rPr lang="ru-RU" sz="1600" b="1" i="1" dirty="0">
                <a:latin typeface="Aptos Narrow" panose="020B0004020202020204" pitchFamily="34" charset="0"/>
              </a:rPr>
              <a:t> </a:t>
            </a:r>
            <a:r>
              <a:rPr lang="ru-RU" sz="1600" b="1" i="1" dirty="0" err="1">
                <a:latin typeface="Aptos Narrow" panose="020B0004020202020204" pitchFamily="34" charset="0"/>
              </a:rPr>
              <a:t>тұлға</a:t>
            </a:r>
            <a:r>
              <a:rPr lang="ru-RU" sz="1600" b="1" i="1" dirty="0">
                <a:latin typeface="Aptos Narrow" panose="020B0004020202020204" pitchFamily="34" charset="0"/>
              </a:rPr>
              <a:t>. </a:t>
            </a:r>
            <a:r>
              <a:rPr lang="ru-RU" sz="1600" b="1" i="1" dirty="0" err="1">
                <a:latin typeface="Aptos Narrow" panose="020B0004020202020204" pitchFamily="34" charset="0"/>
              </a:rPr>
              <a:t>Оның</a:t>
            </a:r>
            <a:r>
              <a:rPr lang="ru-RU" sz="1600" b="1" i="1" dirty="0">
                <a:latin typeface="Aptos Narrow" panose="020B0004020202020204" pitchFamily="34" charset="0"/>
              </a:rPr>
              <a:t> </a:t>
            </a:r>
            <a:r>
              <a:rPr lang="ru-RU" sz="1600" b="1" i="1" dirty="0" err="1">
                <a:latin typeface="Aptos Narrow" panose="020B0004020202020204" pitchFamily="34" charset="0"/>
              </a:rPr>
              <a:t>қоғамдағымәртебесін</a:t>
            </a:r>
            <a:r>
              <a:rPr lang="ru-RU" sz="1600" b="1" i="1" dirty="0">
                <a:latin typeface="Aptos Narrow" panose="020B0004020202020204" pitchFamily="34" charset="0"/>
              </a:rPr>
              <a:t>, </a:t>
            </a:r>
            <a:r>
              <a:rPr lang="ru-RU" sz="1600" b="1" i="1" dirty="0" err="1">
                <a:latin typeface="Aptos Narrow" panose="020B0004020202020204" pitchFamily="34" charset="0"/>
              </a:rPr>
              <a:t>беделін</a:t>
            </a:r>
            <a:r>
              <a:rPr lang="ru-RU" sz="1600" b="1" i="1" dirty="0">
                <a:latin typeface="Aptos Narrow" panose="020B0004020202020204" pitchFamily="34" charset="0"/>
              </a:rPr>
              <a:t> </a:t>
            </a:r>
            <a:r>
              <a:rPr lang="ru-RU" sz="1600" b="1" i="1" dirty="0" err="1">
                <a:latin typeface="Aptos Narrow" panose="020B0004020202020204" pitchFamily="34" charset="0"/>
              </a:rPr>
              <a:t>арттыра</a:t>
            </a:r>
            <a:r>
              <a:rPr lang="ru-RU" sz="1600" b="1" i="1" dirty="0">
                <a:latin typeface="Aptos Narrow" panose="020B0004020202020204" pitchFamily="34" charset="0"/>
              </a:rPr>
              <a:t> </a:t>
            </a:r>
            <a:r>
              <a:rPr lang="ru-RU" sz="1600" b="1" i="1" dirty="0" err="1">
                <a:latin typeface="Aptos Narrow" panose="020B0004020202020204" pitchFamily="34" charset="0"/>
              </a:rPr>
              <a:t>беруіміз</a:t>
            </a:r>
            <a:r>
              <a:rPr lang="ru-RU" sz="1600" b="1" i="1" dirty="0">
                <a:latin typeface="Aptos Narrow" panose="020B0004020202020204" pitchFamily="34" charset="0"/>
              </a:rPr>
              <a:t> керек ….</a:t>
            </a:r>
          </a:p>
          <a:p>
            <a:r>
              <a:rPr lang="ru-RU" sz="1600" b="1" i="1" dirty="0" err="1">
                <a:latin typeface="Aptos Narrow" panose="020B0004020202020204" pitchFamily="34" charset="0"/>
              </a:rPr>
              <a:t>Бұл</a:t>
            </a:r>
            <a:r>
              <a:rPr lang="ru-RU" sz="1600" b="1" i="1" dirty="0">
                <a:latin typeface="Aptos Narrow" panose="020B0004020202020204" pitchFamily="34" charset="0"/>
              </a:rPr>
              <a:t> салада </a:t>
            </a:r>
            <a:r>
              <a:rPr lang="ru-RU" sz="1600" b="1" i="1" dirty="0" err="1">
                <a:latin typeface="Aptos Narrow" panose="020B0004020202020204" pitchFamily="34" charset="0"/>
              </a:rPr>
              <a:t>қатып</a:t>
            </a:r>
            <a:r>
              <a:rPr lang="ru-RU" sz="1600" b="1" i="1" dirty="0">
                <a:latin typeface="Aptos Narrow" panose="020B0004020202020204" pitchFamily="34" charset="0"/>
              </a:rPr>
              <a:t> </a:t>
            </a:r>
            <a:r>
              <a:rPr lang="ru-RU" sz="1600" b="1" i="1" dirty="0" err="1">
                <a:latin typeface="Aptos Narrow" panose="020B0004020202020204" pitchFamily="34" charset="0"/>
              </a:rPr>
              <a:t>қалған</a:t>
            </a:r>
            <a:r>
              <a:rPr lang="ru-RU" sz="1600" b="1" i="1" dirty="0">
                <a:latin typeface="Aptos Narrow" panose="020B0004020202020204" pitchFamily="34" charset="0"/>
              </a:rPr>
              <a:t> </a:t>
            </a:r>
            <a:r>
              <a:rPr lang="ru-RU" sz="1600" b="1" i="1" dirty="0" err="1">
                <a:latin typeface="Aptos Narrow" panose="020B0004020202020204" pitchFamily="34" charset="0"/>
              </a:rPr>
              <a:t>қатаң</a:t>
            </a:r>
            <a:r>
              <a:rPr lang="ru-RU" sz="1600" b="1" i="1" dirty="0">
                <a:latin typeface="Aptos Narrow" panose="020B0004020202020204" pitchFamily="34" charset="0"/>
              </a:rPr>
              <a:t> </a:t>
            </a:r>
            <a:r>
              <a:rPr lang="ru-RU" sz="1600" b="1" i="1" dirty="0" err="1">
                <a:latin typeface="Aptos Narrow" panose="020B0004020202020204" pitchFamily="34" charset="0"/>
              </a:rPr>
              <a:t>ереже</a:t>
            </a:r>
            <a:r>
              <a:rPr lang="ru-RU" sz="1600" b="1" i="1" dirty="0">
                <a:latin typeface="Aptos Narrow" panose="020B0004020202020204" pitchFamily="34" charset="0"/>
              </a:rPr>
              <a:t> </a:t>
            </a:r>
            <a:r>
              <a:rPr lang="ru-RU" sz="1600" b="1" i="1" dirty="0" err="1">
                <a:latin typeface="Aptos Narrow" panose="020B0004020202020204" pitchFamily="34" charset="0"/>
              </a:rPr>
              <a:t>жоқ</a:t>
            </a:r>
            <a:r>
              <a:rPr lang="ru-RU" sz="1600" b="1" i="1" dirty="0">
                <a:latin typeface="Aptos Narrow" panose="020B0004020202020204" pitchFamily="34" charset="0"/>
              </a:rPr>
              <a:t>. </a:t>
            </a:r>
            <a:r>
              <a:rPr lang="ru-RU" sz="1600" b="1" i="1" dirty="0" err="1">
                <a:latin typeface="Aptos Narrow" panose="020B0004020202020204" pitchFamily="34" charset="0"/>
              </a:rPr>
              <a:t>Бірақ</a:t>
            </a:r>
            <a:r>
              <a:rPr lang="ru-RU" sz="1600" b="1" i="1" dirty="0">
                <a:latin typeface="Aptos Narrow" panose="020B0004020202020204" pitchFamily="34" charset="0"/>
              </a:rPr>
              <a:t> </a:t>
            </a:r>
            <a:r>
              <a:rPr lang="ru-RU" sz="1600" b="1" i="1" dirty="0" err="1">
                <a:latin typeface="Aptos Narrow" panose="020B0004020202020204" pitchFamily="34" charset="0"/>
              </a:rPr>
              <a:t>негізі</a:t>
            </a:r>
            <a:r>
              <a:rPr lang="ru-RU" sz="1600" b="1" i="1" dirty="0">
                <a:latin typeface="Aptos Narrow" panose="020B0004020202020204" pitchFamily="34" charset="0"/>
              </a:rPr>
              <a:t>, </a:t>
            </a:r>
            <a:r>
              <a:rPr lang="ru-RU" sz="1600" b="1" i="1" dirty="0" err="1">
                <a:latin typeface="Aptos Narrow" panose="020B0004020202020204" pitchFamily="34" charset="0"/>
              </a:rPr>
              <a:t>ұстаздарға</a:t>
            </a:r>
            <a:r>
              <a:rPr lang="ru-RU" sz="1600" b="1" i="1" dirty="0">
                <a:latin typeface="Aptos Narrow" panose="020B0004020202020204" pitchFamily="34" charset="0"/>
              </a:rPr>
              <a:t> </a:t>
            </a:r>
            <a:r>
              <a:rPr lang="ru-RU" sz="1600" b="1" i="1" dirty="0" err="1">
                <a:latin typeface="Aptos Narrow" panose="020B0004020202020204" pitchFamily="34" charset="0"/>
              </a:rPr>
              <a:t>қойылатын</a:t>
            </a:r>
            <a:r>
              <a:rPr lang="ru-RU" sz="1600" b="1" i="1" dirty="0">
                <a:latin typeface="Aptos Narrow" panose="020B0004020202020204" pitchFamily="34" charset="0"/>
              </a:rPr>
              <a:t> </a:t>
            </a:r>
            <a:r>
              <a:rPr lang="ru-RU" sz="1600" b="1" i="1" dirty="0" err="1">
                <a:latin typeface="Aptos Narrow" panose="020B0004020202020204" pitchFamily="34" charset="0"/>
              </a:rPr>
              <a:t>талап</a:t>
            </a:r>
            <a:r>
              <a:rPr lang="ru-RU" sz="1600" b="1" i="1" dirty="0">
                <a:latin typeface="Aptos Narrow" panose="020B0004020202020204" pitchFamily="34" charset="0"/>
              </a:rPr>
              <a:t> </a:t>
            </a:r>
            <a:r>
              <a:rPr lang="ru-RU" sz="1600" b="1" i="1" dirty="0" err="1">
                <a:latin typeface="Aptos Narrow" panose="020B0004020202020204" pitchFamily="34" charset="0"/>
              </a:rPr>
              <a:t>жоғары</a:t>
            </a:r>
            <a:r>
              <a:rPr lang="ru-RU" sz="1600" b="1" i="1" dirty="0">
                <a:latin typeface="Aptos Narrow" panose="020B0004020202020204" pitchFamily="34" charset="0"/>
              </a:rPr>
              <a:t> </a:t>
            </a:r>
            <a:r>
              <a:rPr lang="ru-RU" sz="1600" b="1" i="1" dirty="0" err="1">
                <a:latin typeface="Aptos Narrow" panose="020B0004020202020204" pitchFamily="34" charset="0"/>
              </a:rPr>
              <a:t>болуға</a:t>
            </a:r>
            <a:r>
              <a:rPr lang="ru-RU" sz="1600" b="1" i="1" dirty="0">
                <a:latin typeface="Aptos Narrow" panose="020B0004020202020204" pitchFamily="34" charset="0"/>
              </a:rPr>
              <a:t> </a:t>
            </a:r>
            <a:r>
              <a:rPr lang="ru-RU" sz="1600" b="1" i="1" dirty="0" err="1">
                <a:latin typeface="Aptos Narrow" panose="020B0004020202020204" pitchFamily="34" charset="0"/>
              </a:rPr>
              <a:t>тиіс</a:t>
            </a:r>
            <a:r>
              <a:rPr lang="ru-RU" sz="1600" b="1" i="1" dirty="0">
                <a:latin typeface="Aptos Narrow" panose="020B0004020202020204" pitchFamily="34" charset="0"/>
              </a:rPr>
              <a:t>. </a:t>
            </a:r>
          </a:p>
          <a:p>
            <a:pPr algn="r"/>
            <a:r>
              <a:rPr lang="ru-RU" sz="1600" b="1" i="1" dirty="0">
                <a:latin typeface="Aptos Narrow" panose="020B0004020202020204" pitchFamily="34" charset="0"/>
              </a:rPr>
              <a:t>ҚР </a:t>
            </a:r>
            <a:r>
              <a:rPr lang="ru-RU" sz="1600" b="1" i="1" dirty="0" err="1">
                <a:latin typeface="Aptos Narrow" panose="020B0004020202020204" pitchFamily="34" charset="0"/>
              </a:rPr>
              <a:t>Президенті</a:t>
            </a:r>
            <a:r>
              <a:rPr lang="ru-RU" sz="1600" b="1" i="1" dirty="0">
                <a:latin typeface="Aptos Narrow" panose="020B0004020202020204" pitchFamily="34" charset="0"/>
              </a:rPr>
              <a:t> </a:t>
            </a:r>
            <a:r>
              <a:rPr lang="ru-RU" sz="1600" b="1" i="1" dirty="0" err="1">
                <a:latin typeface="Aptos Narrow" panose="020B0004020202020204" pitchFamily="34" charset="0"/>
              </a:rPr>
              <a:t>Қ.Тоқаев</a:t>
            </a:r>
            <a:endParaRPr lang="ru-RU" sz="1600" b="1" i="1" dirty="0">
              <a:latin typeface="Aptos Narrow" panose="020B00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77477" y="332430"/>
            <a:ext cx="10960197" cy="148945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Narrow" panose="020B00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3640" y="603267"/>
            <a:ext cx="428376" cy="266747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354318" y="17160"/>
            <a:ext cx="0" cy="644159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79B2DAE-A30F-3CEC-533C-9BF7F513FF0B}"/>
              </a:ext>
            </a:extLst>
          </p:cNvPr>
          <p:cNvSpPr/>
          <p:nvPr/>
        </p:nvSpPr>
        <p:spPr>
          <a:xfrm>
            <a:off x="888364" y="2087678"/>
            <a:ext cx="10960200" cy="441346"/>
          </a:xfrm>
          <a:prstGeom prst="rect">
            <a:avLst/>
          </a:prstGeom>
          <a:solidFill>
            <a:srgbClr val="0021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Narrow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8364" y="2097127"/>
            <a:ext cx="69456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FFC000"/>
                </a:solidFill>
                <a:latin typeface="Aptos Narrow" panose="020B0004020202020204" pitchFamily="34" charset="0"/>
                <a:cs typeface="Times New Roman"/>
              </a:rPr>
              <a:t>АТТЕСТАТТАУДЫҢ </a:t>
            </a:r>
            <a:r>
              <a:rPr lang="ru-RU" sz="2200" b="1" dirty="0">
                <a:solidFill>
                  <a:schemeClr val="bg1"/>
                </a:solidFill>
                <a:latin typeface="Aptos Narrow" panose="020B0004020202020204" pitchFamily="34" charset="0"/>
                <a:cs typeface="Times New Roman"/>
              </a:rPr>
              <a:t>МАҚСАТЫ МЕН МІНДЕТТЕРІ </a:t>
            </a:r>
            <a:r>
              <a:rPr lang="kk-KZ" sz="2200" b="1" dirty="0">
                <a:solidFill>
                  <a:srgbClr val="FFC000"/>
                </a:solidFill>
                <a:latin typeface="Aptos Narrow" panose="020B0004020202020204" pitchFamily="34" charset="0"/>
                <a:cs typeface="Times New Roman"/>
              </a:rPr>
              <a:t> </a:t>
            </a:r>
            <a:endParaRPr lang="ru-RU" sz="2200" dirty="0">
              <a:solidFill>
                <a:srgbClr val="FFC000"/>
              </a:solidFill>
              <a:latin typeface="Aptos Narrow" panose="020B0004020202020204" pitchFamily="34" charset="0"/>
            </a:endParaRPr>
          </a:p>
        </p:txBody>
      </p:sp>
      <p:cxnSp>
        <p:nvCxnSpPr>
          <p:cNvPr id="23" name="Прямая соединительная линия 22"/>
          <p:cNvCxnSpPr>
            <a:cxnSpLocks/>
          </p:cNvCxnSpPr>
          <p:nvPr/>
        </p:nvCxnSpPr>
        <p:spPr>
          <a:xfrm>
            <a:off x="872200" y="332430"/>
            <a:ext cx="10885" cy="1486497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Google Shape;160;g1fa1abc381b_3_83"/>
          <p:cNvSpPr txBox="1">
            <a:spLocks noChangeArrowheads="1"/>
          </p:cNvSpPr>
          <p:nvPr/>
        </p:nvSpPr>
        <p:spPr bwMode="auto">
          <a:xfrm>
            <a:off x="1712016" y="2683286"/>
            <a:ext cx="9502800" cy="73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2000"/>
            </a:pPr>
            <a:r>
              <a:rPr lang="ru-RU" altLang="ru-RU" sz="1800" b="1" dirty="0">
                <a:solidFill>
                  <a:schemeClr val="tx1"/>
                </a:solidFill>
                <a:latin typeface="Aptos Narrow" panose="020B0004020202020204" pitchFamily="34" charset="0"/>
              </a:rPr>
              <a:t>МАҚСАТЫ: </a:t>
            </a:r>
          </a:p>
          <a:p>
            <a:pPr>
              <a:buSzPts val="2000"/>
            </a:pPr>
            <a:r>
              <a:rPr lang="ru-RU" altLang="ru-RU" sz="1800" dirty="0" err="1">
                <a:solidFill>
                  <a:schemeClr val="tx1"/>
                </a:solidFill>
                <a:latin typeface="Aptos Narrow" panose="020B0004020202020204" pitchFamily="34" charset="0"/>
              </a:rPr>
              <a:t>педагогтердің</a:t>
            </a:r>
            <a:r>
              <a:rPr lang="ru-RU" altLang="ru-RU" sz="1800" dirty="0">
                <a:solidFill>
                  <a:schemeClr val="tx1"/>
                </a:solidFill>
                <a:latin typeface="Aptos Narrow" panose="020B0004020202020204" pitchFamily="34" charset="0"/>
              </a:rPr>
              <a:t> </a:t>
            </a:r>
            <a:r>
              <a:rPr lang="ru-RU" altLang="ru-RU" sz="1800" dirty="0" err="1">
                <a:solidFill>
                  <a:schemeClr val="tx1"/>
                </a:solidFill>
                <a:latin typeface="Aptos Narrow" panose="020B0004020202020204" pitchFamily="34" charset="0"/>
              </a:rPr>
              <a:t>кәсіби</a:t>
            </a:r>
            <a:r>
              <a:rPr lang="ru-RU" altLang="ru-RU" sz="1800" dirty="0">
                <a:solidFill>
                  <a:schemeClr val="tx1"/>
                </a:solidFill>
                <a:latin typeface="Aptos Narrow" panose="020B0004020202020204" pitchFamily="34" charset="0"/>
              </a:rPr>
              <a:t> </a:t>
            </a:r>
            <a:r>
              <a:rPr lang="ru-RU" altLang="ru-RU" sz="1800" dirty="0" err="1">
                <a:solidFill>
                  <a:schemeClr val="tx1"/>
                </a:solidFill>
                <a:latin typeface="Aptos Narrow" panose="020B0004020202020204" pitchFamily="34" charset="0"/>
              </a:rPr>
              <a:t>дамуының</a:t>
            </a:r>
            <a:r>
              <a:rPr lang="ru-RU" altLang="ru-RU" sz="1800" dirty="0">
                <a:solidFill>
                  <a:schemeClr val="tx1"/>
                </a:solidFill>
                <a:latin typeface="Aptos Narrow" panose="020B0004020202020204" pitchFamily="34" charset="0"/>
              </a:rPr>
              <a:t> </a:t>
            </a:r>
            <a:r>
              <a:rPr lang="ru-RU" altLang="ru-RU" sz="1800" dirty="0" err="1">
                <a:solidFill>
                  <a:schemeClr val="tx1"/>
                </a:solidFill>
                <a:latin typeface="Aptos Narrow" panose="020B0004020202020204" pitchFamily="34" charset="0"/>
              </a:rPr>
              <a:t>үздіксіздігін</a:t>
            </a:r>
            <a:r>
              <a:rPr lang="ru-RU" altLang="ru-RU" sz="1800" dirty="0">
                <a:solidFill>
                  <a:schemeClr val="tx1"/>
                </a:solidFill>
                <a:latin typeface="Aptos Narrow" panose="020B0004020202020204" pitchFamily="34" charset="0"/>
              </a:rPr>
              <a:t> </a:t>
            </a:r>
            <a:r>
              <a:rPr lang="ru-RU" altLang="ru-RU" sz="1800" dirty="0" err="1">
                <a:solidFill>
                  <a:schemeClr val="tx1"/>
                </a:solidFill>
                <a:latin typeface="Aptos Narrow" panose="020B0004020202020204" pitchFamily="34" charset="0"/>
              </a:rPr>
              <a:t>қамтамасыз</a:t>
            </a:r>
            <a:r>
              <a:rPr lang="ru-RU" altLang="ru-RU" sz="1800" dirty="0">
                <a:solidFill>
                  <a:schemeClr val="tx1"/>
                </a:solidFill>
                <a:latin typeface="Aptos Narrow" panose="020B0004020202020204" pitchFamily="34" charset="0"/>
              </a:rPr>
              <a:t> </a:t>
            </a:r>
            <a:r>
              <a:rPr lang="ru-RU" altLang="ru-RU" sz="1800" dirty="0" err="1">
                <a:solidFill>
                  <a:schemeClr val="tx1"/>
                </a:solidFill>
                <a:latin typeface="Aptos Narrow" panose="020B0004020202020204" pitchFamily="34" charset="0"/>
              </a:rPr>
              <a:t>ету</a:t>
            </a:r>
            <a:endParaRPr lang="ru-RU" altLang="ru-RU" sz="1800" dirty="0">
              <a:solidFill>
                <a:schemeClr val="tx1"/>
              </a:solidFill>
              <a:latin typeface="Aptos Narrow" panose="020B0004020202020204" pitchFamily="34" charset="0"/>
            </a:endParaRPr>
          </a:p>
        </p:txBody>
      </p:sp>
      <p:sp>
        <p:nvSpPr>
          <p:cNvPr id="22" name="Google Shape;160;g1fa1abc381b_3_83"/>
          <p:cNvSpPr txBox="1">
            <a:spLocks noChangeArrowheads="1"/>
          </p:cNvSpPr>
          <p:nvPr/>
        </p:nvSpPr>
        <p:spPr bwMode="auto">
          <a:xfrm>
            <a:off x="1581364" y="3667098"/>
            <a:ext cx="10214296" cy="209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ts val="1900"/>
            </a:pPr>
            <a:r>
              <a:rPr lang="ru-RU" altLang="ru-RU" sz="1600" b="1" dirty="0">
                <a:solidFill>
                  <a:schemeClr val="tx1"/>
                </a:solidFill>
                <a:latin typeface="Aptos Narrow" panose="020B0004020202020204" pitchFamily="34" charset="0"/>
              </a:rPr>
              <a:t>МІНДЕТТЕРІ:</a:t>
            </a:r>
          </a:p>
          <a:p>
            <a:pPr marL="285750" indent="-285750">
              <a:buClr>
                <a:srgbClr val="1C69D5"/>
              </a:buClr>
              <a:buSzPts val="1200"/>
              <a:buFont typeface="Arial" panose="020B0604020202020204" pitchFamily="34" charset="0"/>
              <a:buChar char="•"/>
            </a:pPr>
            <a:r>
              <a:rPr lang="ru-RU" altLang="ru-RU" sz="1800" dirty="0" err="1">
                <a:solidFill>
                  <a:schemeClr val="tx1"/>
                </a:solidFill>
                <a:latin typeface="Aptos Narrow" panose="020B0004020202020204" pitchFamily="34" charset="0"/>
              </a:rPr>
              <a:t>кәсіби</a:t>
            </a:r>
            <a:r>
              <a:rPr lang="ru-RU" altLang="ru-RU" sz="1800" dirty="0">
                <a:solidFill>
                  <a:schemeClr val="tx1"/>
                </a:solidFill>
                <a:latin typeface="Aptos Narrow" panose="020B0004020202020204" pitchFamily="34" charset="0"/>
              </a:rPr>
              <a:t> </a:t>
            </a:r>
            <a:r>
              <a:rPr lang="ru-RU" altLang="ru-RU" sz="1800" dirty="0" err="1">
                <a:solidFill>
                  <a:schemeClr val="tx1"/>
                </a:solidFill>
                <a:latin typeface="Aptos Narrow" panose="020B0004020202020204" pitchFamily="34" charset="0"/>
              </a:rPr>
              <a:t>дамыуының</a:t>
            </a:r>
            <a:r>
              <a:rPr lang="ru-RU" altLang="ru-RU" sz="1800" dirty="0">
                <a:solidFill>
                  <a:schemeClr val="tx1"/>
                </a:solidFill>
                <a:latin typeface="Aptos Narrow" panose="020B0004020202020204" pitchFamily="34" charset="0"/>
              </a:rPr>
              <a:t> </a:t>
            </a:r>
            <a:r>
              <a:rPr lang="ru-RU" altLang="ru-RU" sz="1800" dirty="0" err="1">
                <a:solidFill>
                  <a:schemeClr val="tx1"/>
                </a:solidFill>
                <a:latin typeface="Aptos Narrow" panose="020B0004020202020204" pitchFamily="34" charset="0"/>
              </a:rPr>
              <a:t>үздіксіздігін</a:t>
            </a:r>
            <a:r>
              <a:rPr lang="ru-RU" altLang="ru-RU" sz="1800" dirty="0">
                <a:solidFill>
                  <a:schemeClr val="tx1"/>
                </a:solidFill>
                <a:latin typeface="Aptos Narrow" panose="020B0004020202020204" pitchFamily="34" charset="0"/>
              </a:rPr>
              <a:t> </a:t>
            </a:r>
            <a:r>
              <a:rPr lang="ru-RU" altLang="ru-RU" sz="1800" dirty="0" err="1">
                <a:solidFill>
                  <a:schemeClr val="tx1"/>
                </a:solidFill>
                <a:latin typeface="Aptos Narrow" panose="020B0004020202020204" pitchFamily="34" charset="0"/>
              </a:rPr>
              <a:t>қамтамасыз</a:t>
            </a:r>
            <a:r>
              <a:rPr lang="ru-RU" altLang="ru-RU" sz="1800" dirty="0">
                <a:solidFill>
                  <a:schemeClr val="tx1"/>
                </a:solidFill>
                <a:latin typeface="Aptos Narrow" panose="020B0004020202020204" pitchFamily="34" charset="0"/>
              </a:rPr>
              <a:t> </a:t>
            </a:r>
            <a:r>
              <a:rPr lang="ru-RU" altLang="ru-RU" sz="1800" dirty="0" err="1">
                <a:solidFill>
                  <a:schemeClr val="tx1"/>
                </a:solidFill>
                <a:latin typeface="Aptos Narrow" panose="020B0004020202020204" pitchFamily="34" charset="0"/>
              </a:rPr>
              <a:t>ету</a:t>
            </a:r>
            <a:r>
              <a:rPr lang="ru-RU" altLang="ru-RU" sz="1800" dirty="0">
                <a:solidFill>
                  <a:schemeClr val="tx1"/>
                </a:solidFill>
                <a:latin typeface="Aptos Narrow" panose="020B0004020202020204" pitchFamily="34" charset="0"/>
              </a:rPr>
              <a:t> </a:t>
            </a:r>
            <a:r>
              <a:rPr lang="ru-RU" altLang="ru-RU" sz="1800" dirty="0" err="1">
                <a:solidFill>
                  <a:schemeClr val="tx1"/>
                </a:solidFill>
                <a:latin typeface="Aptos Narrow" panose="020B0004020202020204" pitchFamily="34" charset="0"/>
              </a:rPr>
              <a:t>үшін</a:t>
            </a:r>
            <a:r>
              <a:rPr lang="ru-RU" altLang="ru-RU" sz="1800" dirty="0">
                <a:solidFill>
                  <a:schemeClr val="tx1"/>
                </a:solidFill>
                <a:latin typeface="Aptos Narrow" panose="020B0004020202020204" pitchFamily="34" charset="0"/>
              </a:rPr>
              <a:t> </a:t>
            </a:r>
            <a:r>
              <a:rPr lang="ru-RU" altLang="ru-RU" sz="1800" dirty="0" err="1">
                <a:solidFill>
                  <a:schemeClr val="tx1"/>
                </a:solidFill>
                <a:latin typeface="Aptos Narrow" panose="020B0004020202020204" pitchFamily="34" charset="0"/>
              </a:rPr>
              <a:t>кәсіби</a:t>
            </a:r>
            <a:r>
              <a:rPr lang="ru-RU" altLang="ru-RU" sz="1800" dirty="0">
                <a:solidFill>
                  <a:schemeClr val="tx1"/>
                </a:solidFill>
                <a:latin typeface="Aptos Narrow" panose="020B0004020202020204" pitchFamily="34" charset="0"/>
              </a:rPr>
              <a:t> </a:t>
            </a:r>
            <a:r>
              <a:rPr lang="ru-RU" altLang="ru-RU" sz="1800" dirty="0" err="1">
                <a:solidFill>
                  <a:schemeClr val="tx1"/>
                </a:solidFill>
                <a:latin typeface="Aptos Narrow" panose="020B0004020202020204" pitchFamily="34" charset="0"/>
              </a:rPr>
              <a:t>жетістіктер</a:t>
            </a:r>
            <a:r>
              <a:rPr lang="ru-RU" altLang="ru-RU" sz="1800" dirty="0">
                <a:solidFill>
                  <a:schemeClr val="tx1"/>
                </a:solidFill>
                <a:latin typeface="Aptos Narrow" panose="020B0004020202020204" pitchFamily="34" charset="0"/>
              </a:rPr>
              <a:t> мен </a:t>
            </a:r>
            <a:r>
              <a:rPr lang="ru-RU" altLang="ru-RU" sz="1800" dirty="0" err="1">
                <a:solidFill>
                  <a:schemeClr val="tx1"/>
                </a:solidFill>
                <a:latin typeface="Aptos Narrow" panose="020B0004020202020204" pitchFamily="34" charset="0"/>
              </a:rPr>
              <a:t>перспективаларын</a:t>
            </a:r>
            <a:r>
              <a:rPr lang="ru-RU" altLang="ru-RU" sz="1800" dirty="0">
                <a:solidFill>
                  <a:schemeClr val="tx1"/>
                </a:solidFill>
                <a:latin typeface="Aptos Narrow" panose="020B0004020202020204" pitchFamily="34" charset="0"/>
              </a:rPr>
              <a:t> </a:t>
            </a:r>
            <a:r>
              <a:rPr lang="ru-RU" altLang="ru-RU" sz="1800" dirty="0" err="1">
                <a:solidFill>
                  <a:schemeClr val="tx1"/>
                </a:solidFill>
                <a:latin typeface="Aptos Narrow" panose="020B0004020202020204" pitchFamily="34" charset="0"/>
              </a:rPr>
              <a:t>анықтау</a:t>
            </a:r>
            <a:endParaRPr lang="ru-RU" altLang="ru-RU" sz="1800" dirty="0">
              <a:solidFill>
                <a:schemeClr val="tx1"/>
              </a:solidFill>
              <a:latin typeface="Aptos Narrow" panose="020B0004020202020204" pitchFamily="34" charset="0"/>
            </a:endParaRPr>
          </a:p>
          <a:p>
            <a:pPr marL="285750" indent="-285750">
              <a:buClr>
                <a:srgbClr val="1C69D5"/>
              </a:buClr>
              <a:buSzPts val="1200"/>
              <a:buFont typeface="Arial" panose="020B0604020202020204" pitchFamily="34" charset="0"/>
              <a:buChar char="•"/>
            </a:pPr>
            <a:r>
              <a:rPr lang="ru-RU" altLang="ru-RU" sz="1800" dirty="0" err="1">
                <a:solidFill>
                  <a:schemeClr val="tx1"/>
                </a:solidFill>
                <a:latin typeface="Aptos Narrow" panose="020B0004020202020204" pitchFamily="34" charset="0"/>
              </a:rPr>
              <a:t>кәсіби</a:t>
            </a:r>
            <a:r>
              <a:rPr lang="ru-RU" altLang="ru-RU" sz="1800" dirty="0">
                <a:solidFill>
                  <a:schemeClr val="tx1"/>
                </a:solidFill>
                <a:latin typeface="Aptos Narrow" panose="020B0004020202020204" pitchFamily="34" charset="0"/>
              </a:rPr>
              <a:t> </a:t>
            </a:r>
            <a:r>
              <a:rPr lang="ru-RU" altLang="ru-RU" sz="1800" dirty="0" err="1">
                <a:solidFill>
                  <a:schemeClr val="tx1"/>
                </a:solidFill>
                <a:latin typeface="Aptos Narrow" panose="020B0004020202020204" pitchFamily="34" charset="0"/>
              </a:rPr>
              <a:t>құзыреттілікті</a:t>
            </a:r>
            <a:r>
              <a:rPr lang="ru-RU" altLang="ru-RU" sz="1800" dirty="0">
                <a:solidFill>
                  <a:schemeClr val="tx1"/>
                </a:solidFill>
                <a:latin typeface="Aptos Narrow" panose="020B0004020202020204" pitchFamily="34" charset="0"/>
              </a:rPr>
              <a:t> </a:t>
            </a:r>
            <a:r>
              <a:rPr lang="ru-RU" altLang="ru-RU" sz="1800" dirty="0" err="1">
                <a:solidFill>
                  <a:schemeClr val="tx1"/>
                </a:solidFill>
                <a:latin typeface="Aptos Narrow" panose="020B0004020202020204" pitchFamily="34" charset="0"/>
              </a:rPr>
              <a:t>бағалау</a:t>
            </a:r>
            <a:r>
              <a:rPr lang="ru-RU" altLang="ru-RU" sz="1800" dirty="0">
                <a:solidFill>
                  <a:schemeClr val="tx1"/>
                </a:solidFill>
                <a:latin typeface="Aptos Narrow" panose="020B0004020202020204" pitchFamily="34" charset="0"/>
              </a:rPr>
              <a:t> </a:t>
            </a:r>
            <a:r>
              <a:rPr lang="ru-RU" altLang="ru-RU" sz="1800" dirty="0" err="1">
                <a:solidFill>
                  <a:schemeClr val="tx1"/>
                </a:solidFill>
                <a:latin typeface="Aptos Narrow" panose="020B0004020202020204" pitchFamily="34" charset="0"/>
              </a:rPr>
              <a:t>негізінде</a:t>
            </a:r>
            <a:r>
              <a:rPr lang="ru-RU" altLang="ru-RU" sz="1800" dirty="0">
                <a:solidFill>
                  <a:schemeClr val="tx1"/>
                </a:solidFill>
                <a:latin typeface="Aptos Narrow" panose="020B0004020202020204" pitchFamily="34" charset="0"/>
              </a:rPr>
              <a:t> </a:t>
            </a:r>
            <a:r>
              <a:rPr lang="ru-RU" altLang="ru-RU" sz="1800" dirty="0" err="1">
                <a:solidFill>
                  <a:schemeClr val="tx1"/>
                </a:solidFill>
                <a:latin typeface="Aptos Narrow" panose="020B0004020202020204" pitchFamily="34" charset="0"/>
              </a:rPr>
              <a:t>педагогтердің</a:t>
            </a:r>
            <a:r>
              <a:rPr lang="ru-RU" altLang="ru-RU" sz="1800" dirty="0">
                <a:solidFill>
                  <a:schemeClr val="tx1"/>
                </a:solidFill>
                <a:latin typeface="Aptos Narrow" panose="020B0004020202020204" pitchFamily="34" charset="0"/>
              </a:rPr>
              <a:t> </a:t>
            </a:r>
            <a:r>
              <a:rPr lang="ru-RU" altLang="ru-RU" sz="1800" dirty="0" err="1">
                <a:solidFill>
                  <a:schemeClr val="tx1"/>
                </a:solidFill>
                <a:latin typeface="Aptos Narrow" panose="020B0004020202020204" pitchFamily="34" charset="0"/>
              </a:rPr>
              <a:t>біліктілік</a:t>
            </a:r>
            <a:r>
              <a:rPr lang="ru-RU" altLang="ru-RU" sz="1800" dirty="0">
                <a:solidFill>
                  <a:schemeClr val="tx1"/>
                </a:solidFill>
                <a:latin typeface="Aptos Narrow" panose="020B0004020202020204" pitchFamily="34" charset="0"/>
              </a:rPr>
              <a:t> </a:t>
            </a:r>
            <a:r>
              <a:rPr lang="ru-RU" altLang="ru-RU" sz="1800" dirty="0" err="1">
                <a:solidFill>
                  <a:schemeClr val="tx1"/>
                </a:solidFill>
                <a:latin typeface="Aptos Narrow" panose="020B0004020202020204" pitchFamily="34" charset="0"/>
              </a:rPr>
              <a:t>сипаттамаларына</a:t>
            </a:r>
            <a:r>
              <a:rPr lang="ru-RU" altLang="ru-RU" sz="1800" dirty="0">
                <a:solidFill>
                  <a:schemeClr val="tx1"/>
                </a:solidFill>
                <a:latin typeface="Aptos Narrow" panose="020B0004020202020204" pitchFamily="34" charset="0"/>
              </a:rPr>
              <a:t> </a:t>
            </a:r>
            <a:r>
              <a:rPr lang="ru-RU" altLang="ru-RU" sz="1800" dirty="0" err="1">
                <a:solidFill>
                  <a:schemeClr val="tx1"/>
                </a:solidFill>
                <a:latin typeface="Aptos Narrow" panose="020B0004020202020204" pitchFamily="34" charset="0"/>
              </a:rPr>
              <a:t>сәйкестігін</a:t>
            </a:r>
            <a:r>
              <a:rPr lang="ru-RU" altLang="ru-RU" sz="1800" dirty="0">
                <a:solidFill>
                  <a:schemeClr val="tx1"/>
                </a:solidFill>
                <a:latin typeface="Aptos Narrow" panose="020B0004020202020204" pitchFamily="34" charset="0"/>
              </a:rPr>
              <a:t> </a:t>
            </a:r>
            <a:r>
              <a:rPr lang="ru-RU" altLang="ru-RU" sz="1800" dirty="0" err="1">
                <a:solidFill>
                  <a:schemeClr val="tx1"/>
                </a:solidFill>
                <a:latin typeface="Aptos Narrow" panose="020B0004020202020204" pitchFamily="34" charset="0"/>
              </a:rPr>
              <a:t>анықтау</a:t>
            </a:r>
            <a:endParaRPr lang="ru-RU" altLang="ru-RU" sz="1800" dirty="0">
              <a:solidFill>
                <a:schemeClr val="tx1"/>
              </a:solidFill>
              <a:latin typeface="Aptos Narrow" panose="020B0004020202020204" pitchFamily="34" charset="0"/>
            </a:endParaRPr>
          </a:p>
          <a:p>
            <a:pPr marL="285750" indent="-285750">
              <a:buClr>
                <a:srgbClr val="1C69D5"/>
              </a:buClr>
              <a:buSzPts val="1200"/>
              <a:buFont typeface="Arial" panose="020B0604020202020204" pitchFamily="34" charset="0"/>
              <a:buChar char="•"/>
            </a:pPr>
            <a:r>
              <a:rPr lang="ru-RU" altLang="ru-RU" sz="1800" dirty="0" err="1">
                <a:solidFill>
                  <a:schemeClr val="tx1"/>
                </a:solidFill>
                <a:latin typeface="Aptos Narrow" panose="020B0004020202020204" pitchFamily="34" charset="0"/>
              </a:rPr>
              <a:t>педагогтерді</a:t>
            </a:r>
            <a:r>
              <a:rPr lang="ru-RU" altLang="ru-RU" sz="1800" dirty="0">
                <a:solidFill>
                  <a:schemeClr val="tx1"/>
                </a:solidFill>
                <a:latin typeface="Aptos Narrow" panose="020B0004020202020204" pitchFamily="34" charset="0"/>
              </a:rPr>
              <a:t> </a:t>
            </a:r>
            <a:r>
              <a:rPr lang="ru-RU" altLang="ru-RU" sz="1800" dirty="0" err="1">
                <a:solidFill>
                  <a:schemeClr val="tx1"/>
                </a:solidFill>
                <a:latin typeface="Aptos Narrow" panose="020B0004020202020204" pitchFamily="34" charset="0"/>
              </a:rPr>
              <a:t>үздіксіз</a:t>
            </a:r>
            <a:r>
              <a:rPr lang="ru-RU" altLang="ru-RU" sz="1800" dirty="0">
                <a:solidFill>
                  <a:schemeClr val="tx1"/>
                </a:solidFill>
                <a:latin typeface="Aptos Narrow" panose="020B0004020202020204" pitchFamily="34" charset="0"/>
              </a:rPr>
              <a:t> </a:t>
            </a:r>
            <a:r>
              <a:rPr lang="ru-RU" altLang="ru-RU" sz="1800" dirty="0" err="1">
                <a:solidFill>
                  <a:schemeClr val="tx1"/>
                </a:solidFill>
                <a:latin typeface="Aptos Narrow" panose="020B0004020202020204" pitchFamily="34" charset="0"/>
              </a:rPr>
              <a:t>білім</a:t>
            </a:r>
            <a:r>
              <a:rPr lang="ru-RU" altLang="ru-RU" sz="1800" dirty="0">
                <a:solidFill>
                  <a:schemeClr val="tx1"/>
                </a:solidFill>
                <a:latin typeface="Aptos Narrow" panose="020B0004020202020204" pitchFamily="34" charset="0"/>
              </a:rPr>
              <a:t> </a:t>
            </a:r>
            <a:r>
              <a:rPr lang="ru-RU" altLang="ru-RU" sz="1800" dirty="0" err="1">
                <a:solidFill>
                  <a:schemeClr val="tx1"/>
                </a:solidFill>
                <a:latin typeface="Aptos Narrow" panose="020B0004020202020204" pitchFamily="34" charset="0"/>
              </a:rPr>
              <a:t>алуға</a:t>
            </a:r>
            <a:r>
              <a:rPr lang="ru-RU" altLang="ru-RU" sz="1800" dirty="0">
                <a:solidFill>
                  <a:schemeClr val="tx1"/>
                </a:solidFill>
                <a:latin typeface="Aptos Narrow" panose="020B0004020202020204" pitchFamily="34" charset="0"/>
              </a:rPr>
              <a:t>, </a:t>
            </a:r>
            <a:r>
              <a:rPr lang="ru-RU" altLang="ru-RU" sz="1800" dirty="0" err="1">
                <a:solidFill>
                  <a:schemeClr val="tx1"/>
                </a:solidFill>
                <a:latin typeface="Aptos Narrow" panose="020B0004020202020204" pitchFamily="34" charset="0"/>
              </a:rPr>
              <a:t>өзін-өзі</a:t>
            </a:r>
            <a:r>
              <a:rPr lang="ru-RU" altLang="ru-RU" sz="1800" dirty="0">
                <a:solidFill>
                  <a:schemeClr val="tx1"/>
                </a:solidFill>
                <a:latin typeface="Aptos Narrow" panose="020B0004020202020204" pitchFamily="34" charset="0"/>
              </a:rPr>
              <a:t> </a:t>
            </a:r>
            <a:r>
              <a:rPr lang="ru-RU" altLang="ru-RU" sz="1800" dirty="0" err="1">
                <a:solidFill>
                  <a:schemeClr val="tx1"/>
                </a:solidFill>
                <a:latin typeface="Aptos Narrow" panose="020B0004020202020204" pitchFamily="34" charset="0"/>
              </a:rPr>
              <a:t>тәрбиелеуге</a:t>
            </a:r>
            <a:r>
              <a:rPr lang="ru-RU" altLang="ru-RU" sz="1800" dirty="0">
                <a:solidFill>
                  <a:schemeClr val="tx1"/>
                </a:solidFill>
                <a:latin typeface="Aptos Narrow" panose="020B0004020202020204" pitchFamily="34" charset="0"/>
              </a:rPr>
              <a:t>, </a:t>
            </a:r>
            <a:r>
              <a:rPr lang="ru-RU" altLang="ru-RU" sz="1800" dirty="0" err="1">
                <a:solidFill>
                  <a:schemeClr val="tx1"/>
                </a:solidFill>
                <a:latin typeface="Aptos Narrow" panose="020B0004020202020204" pitchFamily="34" charset="0"/>
              </a:rPr>
              <a:t>біліктілігін</a:t>
            </a:r>
            <a:r>
              <a:rPr lang="ru-RU" altLang="ru-RU" sz="1800" dirty="0">
                <a:solidFill>
                  <a:schemeClr val="tx1"/>
                </a:solidFill>
                <a:latin typeface="Aptos Narrow" panose="020B0004020202020204" pitchFamily="34" charset="0"/>
              </a:rPr>
              <a:t> </a:t>
            </a:r>
            <a:r>
              <a:rPr lang="ru-RU" altLang="ru-RU" sz="1800" dirty="0" err="1">
                <a:solidFill>
                  <a:schemeClr val="tx1"/>
                </a:solidFill>
                <a:latin typeface="Aptos Narrow" panose="020B0004020202020204" pitchFamily="34" charset="0"/>
              </a:rPr>
              <a:t>арттыруға</a:t>
            </a:r>
            <a:r>
              <a:rPr lang="ru-RU" altLang="ru-RU" sz="1800" dirty="0">
                <a:solidFill>
                  <a:schemeClr val="tx1"/>
                </a:solidFill>
                <a:latin typeface="Aptos Narrow" panose="020B0004020202020204" pitchFamily="34" charset="0"/>
              </a:rPr>
              <a:t> </a:t>
            </a:r>
            <a:r>
              <a:rPr lang="ru-RU" altLang="ru-RU" sz="1800" dirty="0" err="1">
                <a:solidFill>
                  <a:schemeClr val="tx1"/>
                </a:solidFill>
                <a:latin typeface="Aptos Narrow" panose="020B0004020202020204" pitchFamily="34" charset="0"/>
              </a:rPr>
              <a:t>ынталандыру</a:t>
            </a:r>
            <a:endParaRPr lang="ru-RU" altLang="ru-RU" sz="1800" dirty="0">
              <a:solidFill>
                <a:schemeClr val="tx1"/>
              </a:solidFill>
              <a:latin typeface="Aptos Narrow" panose="020B0004020202020204" pitchFamily="34" charset="0"/>
            </a:endParaRPr>
          </a:p>
          <a:p>
            <a:pPr marL="285750" indent="-285750">
              <a:buClr>
                <a:srgbClr val="1C69D5"/>
              </a:buClr>
              <a:buSzPts val="1200"/>
              <a:buFont typeface="Arial" panose="020B0604020202020204" pitchFamily="34" charset="0"/>
              <a:buChar char="•"/>
            </a:pPr>
            <a:r>
              <a:rPr lang="ru-RU" altLang="ru-RU" sz="1800" dirty="0" err="1">
                <a:solidFill>
                  <a:schemeClr val="tx1"/>
                </a:solidFill>
                <a:latin typeface="Aptos Narrow" panose="020B0004020202020204" pitchFamily="34" charset="0"/>
              </a:rPr>
              <a:t>педагогтердің</a:t>
            </a:r>
            <a:r>
              <a:rPr lang="ru-RU" altLang="ru-RU" sz="1800" dirty="0">
                <a:solidFill>
                  <a:schemeClr val="tx1"/>
                </a:solidFill>
                <a:latin typeface="Aptos Narrow" panose="020B0004020202020204" pitchFamily="34" charset="0"/>
              </a:rPr>
              <a:t> </a:t>
            </a:r>
            <a:r>
              <a:rPr lang="ru-RU" altLang="ru-RU" sz="1800" dirty="0" err="1">
                <a:solidFill>
                  <a:schemeClr val="tx1"/>
                </a:solidFill>
                <a:latin typeface="Aptos Narrow" panose="020B0004020202020204" pitchFamily="34" charset="0"/>
              </a:rPr>
              <a:t>әлеуетті</a:t>
            </a:r>
            <a:r>
              <a:rPr lang="ru-RU" altLang="ru-RU" sz="1800" dirty="0">
                <a:solidFill>
                  <a:schemeClr val="tx1"/>
                </a:solidFill>
                <a:latin typeface="Aptos Narrow" panose="020B0004020202020204" pitchFamily="34" charset="0"/>
              </a:rPr>
              <a:t> </a:t>
            </a:r>
            <a:r>
              <a:rPr lang="ru-RU" altLang="ru-RU" sz="1800" dirty="0" err="1">
                <a:solidFill>
                  <a:schemeClr val="tx1"/>
                </a:solidFill>
                <a:latin typeface="Aptos Narrow" panose="020B0004020202020204" pitchFamily="34" charset="0"/>
              </a:rPr>
              <a:t>кәсіби</a:t>
            </a:r>
            <a:r>
              <a:rPr lang="ru-RU" altLang="ru-RU" sz="1800" dirty="0">
                <a:solidFill>
                  <a:schemeClr val="tx1"/>
                </a:solidFill>
                <a:latin typeface="Aptos Narrow" panose="020B0004020202020204" pitchFamily="34" charset="0"/>
              </a:rPr>
              <a:t> </a:t>
            </a:r>
            <a:r>
              <a:rPr lang="ru-RU" altLang="ru-RU" sz="1800" dirty="0" err="1">
                <a:solidFill>
                  <a:schemeClr val="tx1"/>
                </a:solidFill>
                <a:latin typeface="Aptos Narrow" panose="020B0004020202020204" pitchFamily="34" charset="0"/>
              </a:rPr>
              <a:t>мүмкіндіктерін</a:t>
            </a:r>
            <a:r>
              <a:rPr lang="ru-RU" altLang="ru-RU" sz="1800" dirty="0">
                <a:solidFill>
                  <a:schemeClr val="tx1"/>
                </a:solidFill>
                <a:latin typeface="Aptos Narrow" panose="020B0004020202020204" pitchFamily="34" charset="0"/>
              </a:rPr>
              <a:t> </a:t>
            </a:r>
            <a:r>
              <a:rPr lang="ru-RU" altLang="ru-RU" sz="1800" dirty="0" err="1">
                <a:solidFill>
                  <a:schemeClr val="tx1"/>
                </a:solidFill>
                <a:latin typeface="Aptos Narrow" panose="020B0004020202020204" pitchFamily="34" charset="0"/>
              </a:rPr>
              <a:t>пайдалану</a:t>
            </a:r>
            <a:r>
              <a:rPr lang="ru-RU" altLang="ru-RU" sz="1800" dirty="0">
                <a:solidFill>
                  <a:schemeClr val="tx1"/>
                </a:solidFill>
                <a:latin typeface="Aptos Narrow" panose="020B0004020202020204" pitchFamily="34" charset="0"/>
              </a:rPr>
              <a:t> </a:t>
            </a:r>
            <a:r>
              <a:rPr lang="ru-RU" altLang="ru-RU" sz="1800" dirty="0" err="1">
                <a:solidFill>
                  <a:schemeClr val="tx1"/>
                </a:solidFill>
                <a:latin typeface="Aptos Narrow" panose="020B0004020202020204" pitchFamily="34" charset="0"/>
              </a:rPr>
              <a:t>перспективаларын</a:t>
            </a:r>
            <a:r>
              <a:rPr lang="ru-RU" altLang="ru-RU" sz="1800" dirty="0">
                <a:solidFill>
                  <a:schemeClr val="tx1"/>
                </a:solidFill>
                <a:latin typeface="Aptos Narrow" panose="020B0004020202020204" pitchFamily="34" charset="0"/>
              </a:rPr>
              <a:t> </a:t>
            </a:r>
            <a:r>
              <a:rPr lang="ru-RU" altLang="ru-RU" sz="1800" dirty="0" err="1">
                <a:solidFill>
                  <a:schemeClr val="tx1"/>
                </a:solidFill>
                <a:latin typeface="Aptos Narrow" panose="020B0004020202020204" pitchFamily="34" charset="0"/>
              </a:rPr>
              <a:t>ашу</a:t>
            </a:r>
            <a:endParaRPr lang="ru-RU" altLang="ru-RU" sz="1800" dirty="0">
              <a:solidFill>
                <a:schemeClr val="tx1"/>
              </a:solidFill>
              <a:latin typeface="Aptos Narrow" panose="020B0004020202020204" pitchFamily="34" charset="0"/>
            </a:endParaRPr>
          </a:p>
          <a:p>
            <a:pPr marL="285750" indent="-285750">
              <a:buClr>
                <a:srgbClr val="1C69D5"/>
              </a:buClr>
              <a:buSzPts val="1200"/>
              <a:buFont typeface="Arial" panose="020B0604020202020204" pitchFamily="34" charset="0"/>
              <a:buChar char="•"/>
            </a:pPr>
            <a:r>
              <a:rPr lang="ru-RU" altLang="ru-RU" sz="1800" dirty="0" err="1">
                <a:solidFill>
                  <a:schemeClr val="tx1"/>
                </a:solidFill>
                <a:latin typeface="Aptos Narrow" panose="020B0004020202020204" pitchFamily="34" charset="0"/>
              </a:rPr>
              <a:t>педагогикалық</a:t>
            </a:r>
            <a:r>
              <a:rPr lang="ru-RU" altLang="ru-RU" sz="1800" dirty="0">
                <a:solidFill>
                  <a:schemeClr val="tx1"/>
                </a:solidFill>
                <a:latin typeface="Aptos Narrow" panose="020B0004020202020204" pitchFamily="34" charset="0"/>
              </a:rPr>
              <a:t> </a:t>
            </a:r>
            <a:r>
              <a:rPr lang="ru-RU" altLang="ru-RU" sz="1800" dirty="0" err="1">
                <a:solidFill>
                  <a:schemeClr val="tx1"/>
                </a:solidFill>
                <a:latin typeface="Aptos Narrow" panose="020B0004020202020204" pitchFamily="34" charset="0"/>
              </a:rPr>
              <a:t>еңбектің</a:t>
            </a:r>
            <a:r>
              <a:rPr lang="ru-RU" altLang="ru-RU" sz="1800" dirty="0">
                <a:solidFill>
                  <a:schemeClr val="tx1"/>
                </a:solidFill>
                <a:latin typeface="Aptos Narrow" panose="020B0004020202020204" pitchFamily="34" charset="0"/>
              </a:rPr>
              <a:t> </a:t>
            </a:r>
            <a:r>
              <a:rPr lang="ru-RU" altLang="ru-RU" sz="1800" dirty="0" err="1">
                <a:solidFill>
                  <a:schemeClr val="tx1"/>
                </a:solidFill>
                <a:latin typeface="Aptos Narrow" panose="020B0004020202020204" pitchFamily="34" charset="0"/>
              </a:rPr>
              <a:t>тиімділігі</a:t>
            </a:r>
            <a:r>
              <a:rPr lang="ru-RU" altLang="ru-RU" sz="1800" dirty="0">
                <a:solidFill>
                  <a:schemeClr val="tx1"/>
                </a:solidFill>
                <a:latin typeface="Aptos Narrow" panose="020B0004020202020204" pitchFamily="34" charset="0"/>
              </a:rPr>
              <a:t> мен </a:t>
            </a:r>
            <a:r>
              <a:rPr lang="ru-RU" altLang="ru-RU" sz="1800" dirty="0" err="1">
                <a:solidFill>
                  <a:schemeClr val="tx1"/>
                </a:solidFill>
                <a:latin typeface="Aptos Narrow" panose="020B0004020202020204" pitchFamily="34" charset="0"/>
              </a:rPr>
              <a:t>сапасын</a:t>
            </a:r>
            <a:r>
              <a:rPr lang="ru-RU" altLang="ru-RU" sz="1800" dirty="0">
                <a:solidFill>
                  <a:schemeClr val="tx1"/>
                </a:solidFill>
                <a:latin typeface="Aptos Narrow" panose="020B0004020202020204" pitchFamily="34" charset="0"/>
              </a:rPr>
              <a:t> </a:t>
            </a:r>
            <a:r>
              <a:rPr lang="ru-RU" altLang="ru-RU" sz="1800" dirty="0" err="1">
                <a:solidFill>
                  <a:schemeClr val="tx1"/>
                </a:solidFill>
                <a:latin typeface="Aptos Narrow" panose="020B0004020202020204" pitchFamily="34" charset="0"/>
              </a:rPr>
              <a:t>арттыру</a:t>
            </a:r>
            <a:endParaRPr lang="ru-RU" altLang="ru-RU" sz="1800" dirty="0">
              <a:solidFill>
                <a:schemeClr val="tx1"/>
              </a:solidFill>
              <a:latin typeface="Aptos Narrow" panose="020B00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934" y="3816986"/>
            <a:ext cx="511411" cy="4276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6353" y="2701348"/>
            <a:ext cx="552921" cy="536609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877306" y="2642414"/>
            <a:ext cx="10960373" cy="91129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Narrow" panose="020B0004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A7B0DAFB-F0F1-5395-4B5D-7A0904411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>
                <a:latin typeface="Aptos Narrow" panose="020B0004020202020204" pitchFamily="34" charset="0"/>
              </a:rPr>
              <a:pPr/>
              <a:t>2</a:t>
            </a:fld>
            <a:endParaRPr lang="ru-RU">
              <a:latin typeface="Aptos Narrow" panose="020B00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77306" y="3672655"/>
            <a:ext cx="10960373" cy="278609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0169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871808" y="552642"/>
            <a:ext cx="95402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>
                <a:latin typeface="Aptos Narrow" panose="020B0004020202020204" pitchFamily="34" charset="0"/>
              </a:rPr>
              <a:t>Аттестаттау</a:t>
            </a:r>
            <a:r>
              <a:rPr lang="ru-RU" b="1" i="1" dirty="0">
                <a:latin typeface="Aptos Narrow" panose="020B0004020202020204" pitchFamily="34" charset="0"/>
              </a:rPr>
              <a:t> - </a:t>
            </a:r>
            <a:r>
              <a:rPr lang="ru-RU" b="1" i="1" dirty="0" err="1">
                <a:latin typeface="Aptos Narrow" panose="020B0004020202020204" pitchFamily="34" charset="0"/>
              </a:rPr>
              <a:t>педагогтің</a:t>
            </a:r>
            <a:r>
              <a:rPr lang="ru-RU" b="1" i="1" dirty="0">
                <a:latin typeface="Aptos Narrow" panose="020B0004020202020204" pitchFamily="34" charset="0"/>
              </a:rPr>
              <a:t> </a:t>
            </a:r>
            <a:r>
              <a:rPr lang="ru-RU" b="1" i="1" dirty="0" err="1">
                <a:latin typeface="Aptos Narrow" panose="020B0004020202020204" pitchFamily="34" charset="0"/>
              </a:rPr>
              <a:t>атқаратын</a:t>
            </a:r>
            <a:r>
              <a:rPr lang="ru-RU" b="1" i="1" dirty="0">
                <a:latin typeface="Aptos Narrow" panose="020B0004020202020204" pitchFamily="34" charset="0"/>
              </a:rPr>
              <a:t> </a:t>
            </a:r>
            <a:r>
              <a:rPr lang="ru-RU" b="1" i="1" dirty="0" err="1">
                <a:latin typeface="Aptos Narrow" panose="020B0004020202020204" pitchFamily="34" charset="0"/>
              </a:rPr>
              <a:t>лауазымына</a:t>
            </a:r>
            <a:r>
              <a:rPr lang="ru-RU" b="1" i="1" dirty="0">
                <a:latin typeface="Aptos Narrow" panose="020B0004020202020204" pitchFamily="34" charset="0"/>
              </a:rPr>
              <a:t> </a:t>
            </a:r>
            <a:r>
              <a:rPr lang="ru-RU" b="1" i="1" dirty="0" err="1">
                <a:latin typeface="Aptos Narrow" panose="020B0004020202020204" pitchFamily="34" charset="0"/>
              </a:rPr>
              <a:t>сәйкестігін</a:t>
            </a:r>
            <a:r>
              <a:rPr lang="ru-RU" b="1" i="1" dirty="0">
                <a:latin typeface="Aptos Narrow" panose="020B0004020202020204" pitchFamily="34" charset="0"/>
              </a:rPr>
              <a:t> </a:t>
            </a:r>
            <a:r>
              <a:rPr lang="ru-RU" b="1" i="1" dirty="0" err="1">
                <a:latin typeface="Aptos Narrow" panose="020B0004020202020204" pitchFamily="34" charset="0"/>
              </a:rPr>
              <a:t>айқындау</a:t>
            </a:r>
            <a:r>
              <a:rPr lang="ru-RU" b="1" i="1" dirty="0">
                <a:latin typeface="Aptos Narrow" panose="020B0004020202020204" pitchFamily="34" charset="0"/>
              </a:rPr>
              <a:t> </a:t>
            </a:r>
            <a:r>
              <a:rPr lang="ru-RU" b="1" i="1" dirty="0" err="1">
                <a:latin typeface="Aptos Narrow" panose="020B0004020202020204" pitchFamily="34" charset="0"/>
              </a:rPr>
              <a:t>мақсатында</a:t>
            </a:r>
            <a:r>
              <a:rPr lang="ru-RU" b="1" i="1" dirty="0">
                <a:latin typeface="Aptos Narrow" panose="020B0004020202020204" pitchFamily="34" charset="0"/>
              </a:rPr>
              <a:t> </a:t>
            </a:r>
            <a:r>
              <a:rPr lang="ru-RU" b="1" i="1" dirty="0" err="1">
                <a:latin typeface="Aptos Narrow" panose="020B0004020202020204" pitchFamily="34" charset="0"/>
              </a:rPr>
              <a:t>жүргізілетін</a:t>
            </a:r>
            <a:r>
              <a:rPr lang="ru-RU" b="1" i="1" dirty="0">
                <a:latin typeface="Aptos Narrow" panose="020B0004020202020204" pitchFamily="34" charset="0"/>
              </a:rPr>
              <a:t> </a:t>
            </a:r>
            <a:r>
              <a:rPr lang="ru-RU" b="1" i="1" dirty="0" err="1">
                <a:latin typeface="Aptos Narrow" panose="020B0004020202020204" pitchFamily="34" charset="0"/>
              </a:rPr>
              <a:t>рәсім</a:t>
            </a:r>
            <a:r>
              <a:rPr lang="ru-RU" b="1" i="1" dirty="0">
                <a:latin typeface="Aptos Narrow" panose="020B0004020202020204" pitchFamily="34" charset="0"/>
              </a:rPr>
              <a:t>; </a:t>
            </a:r>
            <a:r>
              <a:rPr lang="ru-RU" b="1" i="1" dirty="0" err="1">
                <a:latin typeface="Aptos Narrow" panose="020B0004020202020204" pitchFamily="34" charset="0"/>
              </a:rPr>
              <a:t>педагогтің</a:t>
            </a:r>
            <a:r>
              <a:rPr lang="ru-RU" b="1" i="1" dirty="0">
                <a:latin typeface="Aptos Narrow" panose="020B0004020202020204" pitchFamily="34" charset="0"/>
              </a:rPr>
              <a:t> </a:t>
            </a:r>
            <a:r>
              <a:rPr lang="ru-RU" b="1" i="1" dirty="0" err="1">
                <a:latin typeface="Aptos Narrow" panose="020B0004020202020204" pitchFamily="34" charset="0"/>
              </a:rPr>
              <a:t>кәсіби</a:t>
            </a:r>
            <a:r>
              <a:rPr lang="ru-RU" b="1" i="1" dirty="0">
                <a:latin typeface="Aptos Narrow" panose="020B0004020202020204" pitchFamily="34" charset="0"/>
              </a:rPr>
              <a:t> </a:t>
            </a:r>
            <a:r>
              <a:rPr lang="ru-RU" b="1" i="1" dirty="0" err="1">
                <a:latin typeface="Aptos Narrow" panose="020B0004020202020204" pitchFamily="34" charset="0"/>
              </a:rPr>
              <a:t>құзыреттілік</a:t>
            </a:r>
            <a:r>
              <a:rPr lang="ru-RU" b="1" i="1" dirty="0">
                <a:latin typeface="Aptos Narrow" panose="020B0004020202020204" pitchFamily="34" charset="0"/>
              </a:rPr>
              <a:t> </a:t>
            </a:r>
            <a:r>
              <a:rPr lang="ru-RU" b="1" i="1" dirty="0" err="1">
                <a:latin typeface="Aptos Narrow" panose="020B0004020202020204" pitchFamily="34" charset="0"/>
              </a:rPr>
              <a:t>деңгейін</a:t>
            </a:r>
            <a:r>
              <a:rPr lang="ru-RU" b="1" i="1" dirty="0">
                <a:latin typeface="Aptos Narrow" panose="020B0004020202020204" pitchFamily="34" charset="0"/>
              </a:rPr>
              <a:t> </a:t>
            </a:r>
            <a:r>
              <a:rPr lang="ru-RU" b="1" i="1" dirty="0" err="1">
                <a:latin typeface="Aptos Narrow" panose="020B0004020202020204" pitchFamily="34" charset="0"/>
              </a:rPr>
              <a:t>айқындау</a:t>
            </a:r>
            <a:r>
              <a:rPr lang="ru-RU" b="1" i="1" dirty="0">
                <a:latin typeface="Aptos Narrow" panose="020B0004020202020204" pitchFamily="34" charset="0"/>
              </a:rPr>
              <a:t> </a:t>
            </a:r>
            <a:r>
              <a:rPr lang="ru-RU" b="1" i="1" dirty="0" err="1">
                <a:latin typeface="Aptos Narrow" panose="020B0004020202020204" pitchFamily="34" charset="0"/>
              </a:rPr>
              <a:t>мақсатында</a:t>
            </a:r>
            <a:r>
              <a:rPr lang="ru-RU" b="1" i="1" dirty="0">
                <a:latin typeface="Aptos Narrow" panose="020B0004020202020204" pitchFamily="34" charset="0"/>
              </a:rPr>
              <a:t> </a:t>
            </a:r>
            <a:r>
              <a:rPr lang="ru-RU" b="1" i="1" dirty="0" err="1">
                <a:latin typeface="Aptos Narrow" panose="020B0004020202020204" pitchFamily="34" charset="0"/>
              </a:rPr>
              <a:t>өткізілетін</a:t>
            </a:r>
            <a:r>
              <a:rPr lang="ru-RU" b="1" i="1" dirty="0">
                <a:latin typeface="Aptos Narrow" panose="020B0004020202020204" pitchFamily="34" charset="0"/>
              </a:rPr>
              <a:t> </a:t>
            </a:r>
            <a:r>
              <a:rPr lang="ru-RU" b="1" i="1" dirty="0" err="1">
                <a:latin typeface="Aptos Narrow" panose="020B0004020202020204" pitchFamily="34" charset="0"/>
              </a:rPr>
              <a:t>біліктілік</a:t>
            </a:r>
            <a:r>
              <a:rPr lang="ru-RU" b="1" i="1" dirty="0">
                <a:latin typeface="Aptos Narrow" panose="020B0004020202020204" pitchFamily="34" charset="0"/>
              </a:rPr>
              <a:t> </a:t>
            </a:r>
            <a:r>
              <a:rPr lang="ru-RU" b="1" i="1" dirty="0" err="1">
                <a:latin typeface="Aptos Narrow" panose="020B0004020202020204" pitchFamily="34" charset="0"/>
              </a:rPr>
              <a:t>санатын</a:t>
            </a:r>
            <a:r>
              <a:rPr lang="ru-RU" b="1" i="1" dirty="0">
                <a:latin typeface="Aptos Narrow" panose="020B0004020202020204" pitchFamily="34" charset="0"/>
              </a:rPr>
              <a:t> беру (</a:t>
            </a:r>
            <a:r>
              <a:rPr lang="ru-RU" b="1" i="1" dirty="0" err="1">
                <a:latin typeface="Aptos Narrow" panose="020B0004020202020204" pitchFamily="34" charset="0"/>
              </a:rPr>
              <a:t>растау</a:t>
            </a:r>
            <a:r>
              <a:rPr lang="ru-RU" b="1" i="1" dirty="0">
                <a:latin typeface="Aptos Narrow" panose="020B0004020202020204" pitchFamily="34" charset="0"/>
              </a:rPr>
              <a:t>) </a:t>
            </a:r>
            <a:r>
              <a:rPr lang="ru-RU" b="1" i="1" dirty="0" err="1">
                <a:latin typeface="Aptos Narrow" panose="020B0004020202020204" pitchFamily="34" charset="0"/>
              </a:rPr>
              <a:t>рәсімі</a:t>
            </a:r>
            <a:r>
              <a:rPr lang="ru-RU" b="1" i="1" dirty="0">
                <a:latin typeface="Aptos Narrow" panose="020B0004020202020204" pitchFamily="34" charset="0"/>
              </a:rPr>
              <a:t>, </a:t>
            </a:r>
            <a:r>
              <a:rPr lang="ru-RU" b="1" i="1" dirty="0" err="1">
                <a:latin typeface="Aptos Narrow" panose="020B0004020202020204" pitchFamily="34" charset="0"/>
              </a:rPr>
              <a:t>оның</a:t>
            </a:r>
            <a:r>
              <a:rPr lang="ru-RU" b="1" i="1" dirty="0">
                <a:latin typeface="Aptos Narrow" panose="020B0004020202020204" pitchFamily="34" charset="0"/>
              </a:rPr>
              <a:t> </a:t>
            </a:r>
            <a:r>
              <a:rPr lang="ru-RU" b="1" i="1" dirty="0" err="1">
                <a:latin typeface="Aptos Narrow" panose="020B0004020202020204" pitchFamily="34" charset="0"/>
              </a:rPr>
              <a:t>нәтижелері</a:t>
            </a:r>
            <a:r>
              <a:rPr lang="ru-RU" b="1" i="1" dirty="0">
                <a:latin typeface="Aptos Narrow" panose="020B0004020202020204" pitchFamily="34" charset="0"/>
              </a:rPr>
              <a:t> </a:t>
            </a:r>
            <a:r>
              <a:rPr lang="ru-RU" b="1" i="1" dirty="0" err="1">
                <a:latin typeface="Aptos Narrow" panose="020B0004020202020204" pitchFamily="34" charset="0"/>
              </a:rPr>
              <a:t>бойынша</a:t>
            </a:r>
            <a:r>
              <a:rPr lang="ru-RU" b="1" i="1" dirty="0">
                <a:latin typeface="Aptos Narrow" panose="020B0004020202020204" pitchFamily="34" charset="0"/>
              </a:rPr>
              <a:t> </a:t>
            </a:r>
            <a:r>
              <a:rPr lang="ru-RU" b="1" i="1" dirty="0" err="1">
                <a:latin typeface="Aptos Narrow" panose="020B0004020202020204" pitchFamily="34" charset="0"/>
              </a:rPr>
              <a:t>біліктілік</a:t>
            </a:r>
            <a:r>
              <a:rPr lang="ru-RU" b="1" i="1" dirty="0">
                <a:latin typeface="Aptos Narrow" panose="020B0004020202020204" pitchFamily="34" charset="0"/>
              </a:rPr>
              <a:t> </a:t>
            </a:r>
            <a:r>
              <a:rPr lang="ru-RU" b="1" i="1" dirty="0" err="1">
                <a:latin typeface="Aptos Narrow" panose="020B0004020202020204" pitchFamily="34" charset="0"/>
              </a:rPr>
              <a:t>санаты</a:t>
            </a:r>
            <a:r>
              <a:rPr lang="ru-RU" b="1" i="1" dirty="0">
                <a:latin typeface="Aptos Narrow" panose="020B0004020202020204" pitchFamily="34" charset="0"/>
              </a:rPr>
              <a:t> </a:t>
            </a:r>
            <a:r>
              <a:rPr lang="ru-RU" b="1" i="1" dirty="0" err="1">
                <a:latin typeface="Aptos Narrow" panose="020B0004020202020204" pitchFamily="34" charset="0"/>
              </a:rPr>
              <a:t>беріледі</a:t>
            </a:r>
            <a:r>
              <a:rPr lang="ru-RU" b="1" i="1" dirty="0">
                <a:latin typeface="Aptos Narrow" panose="020B0004020202020204" pitchFamily="34" charset="0"/>
              </a:rPr>
              <a:t> (</a:t>
            </a:r>
            <a:r>
              <a:rPr lang="ru-RU" b="1" i="1" dirty="0" err="1">
                <a:latin typeface="Aptos Narrow" panose="020B0004020202020204" pitchFamily="34" charset="0"/>
              </a:rPr>
              <a:t>расталады</a:t>
            </a:r>
            <a:r>
              <a:rPr lang="ru-RU" b="1" i="1" dirty="0">
                <a:latin typeface="Aptos Narrow" panose="020B0004020202020204" pitchFamily="34" charset="0"/>
              </a:rPr>
              <a:t>).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77477" y="332429"/>
            <a:ext cx="10960197" cy="219745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Narrow" panose="020B00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2811" y="631818"/>
            <a:ext cx="428376" cy="266747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354318" y="332430"/>
            <a:ext cx="0" cy="612632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79B2DAE-A30F-3CEC-533C-9BF7F513FF0B}"/>
              </a:ext>
            </a:extLst>
          </p:cNvPr>
          <p:cNvSpPr/>
          <p:nvPr/>
        </p:nvSpPr>
        <p:spPr>
          <a:xfrm>
            <a:off x="888364" y="2787839"/>
            <a:ext cx="10960200" cy="441346"/>
          </a:xfrm>
          <a:prstGeom prst="rect">
            <a:avLst/>
          </a:prstGeom>
          <a:solidFill>
            <a:srgbClr val="0021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Narrow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9648" y="2810413"/>
            <a:ext cx="6945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ptos Narrow" panose="020B0004020202020204" pitchFamily="34" charset="0"/>
                <a:cs typeface="Times New Roman"/>
              </a:rPr>
              <a:t>ПЕДАГОГТЕРДІ АТТЕСТАТТАУ ҚАҒИДАЛАРЫ</a:t>
            </a:r>
            <a:endParaRPr lang="ru-RU" dirty="0">
              <a:solidFill>
                <a:srgbClr val="FFC000"/>
              </a:solidFill>
              <a:latin typeface="Aptos Narrow" panose="020B0004020202020204" pitchFamily="34" charset="0"/>
            </a:endParaRPr>
          </a:p>
        </p:txBody>
      </p:sp>
      <p:cxnSp>
        <p:nvCxnSpPr>
          <p:cNvPr id="23" name="Прямая соединительная линия 22"/>
          <p:cNvCxnSpPr>
            <a:cxnSpLocks/>
          </p:cNvCxnSpPr>
          <p:nvPr/>
        </p:nvCxnSpPr>
        <p:spPr>
          <a:xfrm>
            <a:off x="872200" y="332430"/>
            <a:ext cx="16091" cy="2197452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877306" y="3370521"/>
            <a:ext cx="10960373" cy="293812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Narrow" panose="020B0004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A7B0DAFB-F0F1-5395-4B5D-7A0904411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>
                <a:latin typeface="Aptos Narrow" panose="020B0004020202020204" pitchFamily="34" charset="0"/>
              </a:rPr>
              <a:pPr/>
              <a:t>3</a:t>
            </a:fld>
            <a:endParaRPr lang="ru-RU">
              <a:latin typeface="Aptos Narrow" panose="020B00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F9790CF-4500-F2A6-613C-76790A68B8A6}"/>
              </a:ext>
            </a:extLst>
          </p:cNvPr>
          <p:cNvSpPr txBox="1"/>
          <p:nvPr/>
        </p:nvSpPr>
        <p:spPr>
          <a:xfrm>
            <a:off x="2993791" y="3782927"/>
            <a:ext cx="8360009" cy="1350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 err="1">
                <a:effectLst/>
                <a:latin typeface="Aptos Narrow" panose="020B0004020202020204" pitchFamily="34" charset="0"/>
                <a:ea typeface="Times New Roman" panose="02020603050405020304" pitchFamily="18" charset="0"/>
              </a:rPr>
              <a:t>Педагогтің</a:t>
            </a:r>
            <a:r>
              <a:rPr lang="ru-RU" sz="1800" b="1" dirty="0">
                <a:effectLst/>
                <a:latin typeface="Aptos Narrow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Aptos Narrow" panose="020B0004020202020204" pitchFamily="34" charset="0"/>
                <a:ea typeface="Times New Roman" panose="02020603050405020304" pitchFamily="18" charset="0"/>
              </a:rPr>
              <a:t>үздіксіз</a:t>
            </a:r>
            <a:r>
              <a:rPr lang="ru-RU" sz="1800" b="1" dirty="0">
                <a:effectLst/>
                <a:latin typeface="Aptos Narrow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Aptos Narrow" panose="020B0004020202020204" pitchFamily="34" charset="0"/>
                <a:ea typeface="Times New Roman" panose="02020603050405020304" pitchFamily="18" charset="0"/>
              </a:rPr>
              <a:t>кәсіби</a:t>
            </a:r>
            <a:r>
              <a:rPr lang="ru-RU" sz="1800" b="1" dirty="0">
                <a:effectLst/>
                <a:latin typeface="Aptos Narrow" panose="020B0004020202020204" pitchFamily="34" charset="0"/>
                <a:ea typeface="Times New Roman" panose="02020603050405020304" pitchFamily="18" charset="0"/>
              </a:rPr>
              <a:t> даму </a:t>
            </a:r>
            <a:r>
              <a:rPr lang="ru-RU" sz="1800" b="1" dirty="0" err="1">
                <a:effectLst/>
                <a:latin typeface="Aptos Narrow" panose="020B0004020202020204" pitchFamily="34" charset="0"/>
                <a:ea typeface="Times New Roman" panose="02020603050405020304" pitchFamily="18" charset="0"/>
              </a:rPr>
              <a:t>ұлттық</a:t>
            </a:r>
            <a:r>
              <a:rPr lang="ru-RU" sz="1800" b="1" dirty="0">
                <a:effectLst/>
                <a:latin typeface="Aptos Narrow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Aptos Narrow" panose="020B0004020202020204" pitchFamily="34" charset="0"/>
                <a:ea typeface="Times New Roman" panose="02020603050405020304" pitchFamily="18" charset="0"/>
              </a:rPr>
              <a:t>платформасы</a:t>
            </a:r>
            <a:r>
              <a:rPr lang="ru-RU" sz="1800" b="1" dirty="0">
                <a:effectLst/>
                <a:latin typeface="Aptos Narrow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Aptos Narrow" panose="020B0004020202020204" pitchFamily="34" charset="0"/>
                <a:ea typeface="Times New Roman" panose="02020603050405020304" pitchFamily="18" charset="0"/>
              </a:rPr>
              <a:t>(</a:t>
            </a:r>
            <a:r>
              <a:rPr lang="ru-RU" sz="1800" dirty="0" err="1">
                <a:effectLst/>
                <a:latin typeface="Aptos Narrow" panose="020B0004020202020204" pitchFamily="34" charset="0"/>
                <a:ea typeface="Times New Roman" panose="02020603050405020304" pitchFamily="18" charset="0"/>
              </a:rPr>
              <a:t>бұдан</a:t>
            </a:r>
            <a:r>
              <a:rPr lang="ru-RU" sz="1800" dirty="0">
                <a:effectLst/>
                <a:latin typeface="Aptos Narrow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ptos Narrow" panose="020B0004020202020204" pitchFamily="34" charset="0"/>
                <a:ea typeface="Times New Roman" panose="02020603050405020304" pitchFamily="18" charset="0"/>
              </a:rPr>
              <a:t>әрі</a:t>
            </a:r>
            <a:r>
              <a:rPr lang="ru-RU" sz="1800" dirty="0">
                <a:effectLst/>
                <a:latin typeface="Aptos Narrow" panose="020B0004020202020204" pitchFamily="34" charset="0"/>
                <a:ea typeface="Times New Roman" panose="02020603050405020304" pitchFamily="18" charset="0"/>
              </a:rPr>
              <a:t> – Платформа) – педагог пен </a:t>
            </a:r>
            <a:r>
              <a:rPr lang="ru-RU" sz="1800" dirty="0" err="1">
                <a:effectLst/>
                <a:latin typeface="Aptos Narrow" panose="020B0004020202020204" pitchFamily="34" charset="0"/>
                <a:ea typeface="Times New Roman" panose="02020603050405020304" pitchFamily="18" charset="0"/>
              </a:rPr>
              <a:t>білім</a:t>
            </a:r>
            <a:r>
              <a:rPr lang="ru-RU" sz="1800" dirty="0">
                <a:effectLst/>
                <a:latin typeface="Aptos Narrow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ptos Narrow" panose="020B0004020202020204" pitchFamily="34" charset="0"/>
                <a:ea typeface="Times New Roman" panose="02020603050405020304" pitchFamily="18" charset="0"/>
              </a:rPr>
              <a:t>алушылардың</a:t>
            </a:r>
            <a:r>
              <a:rPr lang="ru-RU" sz="1800" dirty="0">
                <a:effectLst/>
                <a:latin typeface="Aptos Narrow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ptos Narrow" panose="020B0004020202020204" pitchFamily="34" charset="0"/>
                <a:ea typeface="Times New Roman" panose="02020603050405020304" pitchFamily="18" charset="0"/>
              </a:rPr>
              <a:t>жетістіктерін</a:t>
            </a:r>
            <a:r>
              <a:rPr lang="ru-RU" sz="1800" dirty="0">
                <a:effectLst/>
                <a:latin typeface="Aptos Narrow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ptos Narrow" panose="020B0004020202020204" pitchFamily="34" charset="0"/>
                <a:ea typeface="Times New Roman" panose="02020603050405020304" pitchFamily="18" charset="0"/>
              </a:rPr>
              <a:t>растайтын</a:t>
            </a:r>
            <a:r>
              <a:rPr lang="ru-RU" sz="1800" dirty="0">
                <a:effectLst/>
                <a:latin typeface="Aptos Narrow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ptos Narrow" panose="020B0004020202020204" pitchFamily="34" charset="0"/>
                <a:ea typeface="Times New Roman" panose="02020603050405020304" pitchFamily="18" charset="0"/>
              </a:rPr>
              <a:t>педагогтің</a:t>
            </a:r>
            <a:r>
              <a:rPr lang="ru-RU" sz="1800" dirty="0">
                <a:effectLst/>
                <a:latin typeface="Aptos Narrow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ptos Narrow" panose="020B0004020202020204" pitchFamily="34" charset="0"/>
                <a:ea typeface="Times New Roman" panose="02020603050405020304" pitchFamily="18" charset="0"/>
              </a:rPr>
              <a:t>жеке</a:t>
            </a:r>
            <a:r>
              <a:rPr lang="ru-RU" sz="1800" dirty="0">
                <a:effectLst/>
                <a:latin typeface="Aptos Narrow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ptos Narrow" panose="020B0004020202020204" pitchFamily="34" charset="0"/>
                <a:ea typeface="Times New Roman" panose="02020603050405020304" pitchFamily="18" charset="0"/>
              </a:rPr>
              <a:t>кабинетінің</a:t>
            </a:r>
            <a:r>
              <a:rPr lang="ru-RU" sz="1800" dirty="0">
                <a:effectLst/>
                <a:latin typeface="Aptos Narrow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ptos Narrow" panose="020B0004020202020204" pitchFamily="34" charset="0"/>
                <a:ea typeface="Times New Roman" panose="02020603050405020304" pitchFamily="18" charset="0"/>
              </a:rPr>
              <a:t>деректері</a:t>
            </a:r>
            <a:r>
              <a:rPr lang="ru-RU" sz="1800" dirty="0">
                <a:effectLst/>
                <a:latin typeface="Aptos Narrow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ptos Narrow" panose="020B0004020202020204" pitchFamily="34" charset="0"/>
                <a:ea typeface="Times New Roman" panose="02020603050405020304" pitchFamily="18" charset="0"/>
              </a:rPr>
              <a:t>және</a:t>
            </a:r>
            <a:r>
              <a:rPr lang="ru-RU" sz="1800" dirty="0">
                <a:effectLst/>
                <a:latin typeface="Aptos Narrow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ptos Narrow" panose="020B0004020202020204" pitchFamily="34" charset="0"/>
                <a:ea typeface="Times New Roman" panose="02020603050405020304" pitchFamily="18" charset="0"/>
              </a:rPr>
              <a:t>оның</a:t>
            </a:r>
            <a:r>
              <a:rPr lang="ru-RU" sz="1800" dirty="0">
                <a:effectLst/>
                <a:latin typeface="Aptos Narrow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ptos Narrow" panose="020B0004020202020204" pitchFamily="34" charset="0"/>
                <a:ea typeface="Times New Roman" panose="02020603050405020304" pitchFamily="18" charset="0"/>
              </a:rPr>
              <a:t>кәсіби</a:t>
            </a:r>
            <a:r>
              <a:rPr lang="ru-RU" sz="1800" dirty="0">
                <a:effectLst/>
                <a:latin typeface="Aptos Narrow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ptos Narrow" panose="020B0004020202020204" pitchFamily="34" charset="0"/>
                <a:ea typeface="Times New Roman" panose="02020603050405020304" pitchFamily="18" charset="0"/>
              </a:rPr>
              <a:t>қызметінің</a:t>
            </a:r>
            <a:r>
              <a:rPr lang="ru-RU" sz="1800" dirty="0">
                <a:effectLst/>
                <a:latin typeface="Aptos Narrow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ptos Narrow" panose="020B0004020202020204" pitchFamily="34" charset="0"/>
                <a:ea typeface="Times New Roman" panose="02020603050405020304" pitchFamily="18" charset="0"/>
              </a:rPr>
              <a:t>құжаттары</a:t>
            </a:r>
            <a:r>
              <a:rPr lang="ru-RU" sz="1800" dirty="0">
                <a:effectLst/>
                <a:latin typeface="Aptos Narrow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Aptos Narrow" panose="020B0004020202020204" pitchFamily="34" charset="0"/>
                <a:ea typeface="Times New Roman" panose="02020603050405020304" pitchFamily="18" charset="0"/>
              </a:rPr>
              <a:t>тәжірибені</a:t>
            </a:r>
            <a:r>
              <a:rPr lang="ru-RU" sz="1800" dirty="0">
                <a:effectLst/>
                <a:latin typeface="Aptos Narrow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ptos Narrow" panose="020B0004020202020204" pitchFamily="34" charset="0"/>
                <a:ea typeface="Times New Roman" panose="02020603050405020304" pitchFamily="18" charset="0"/>
              </a:rPr>
              <a:t>жинақтау</a:t>
            </a:r>
            <a:r>
              <a:rPr lang="ru-RU" sz="1800" dirty="0">
                <a:effectLst/>
                <a:latin typeface="Aptos Narrow" panose="020B0004020202020204" pitchFamily="34" charset="0"/>
                <a:ea typeface="Times New Roman" panose="02020603050405020304" pitchFamily="18" charset="0"/>
              </a:rPr>
              <a:t> (</a:t>
            </a:r>
            <a:r>
              <a:rPr lang="ru-RU" sz="1800" dirty="0" err="1">
                <a:effectLst/>
                <a:latin typeface="Aptos Narrow" panose="020B0004020202020204" pitchFamily="34" charset="0"/>
                <a:ea typeface="Times New Roman" panose="02020603050405020304" pitchFamily="18" charset="0"/>
              </a:rPr>
              <a:t>тарату</a:t>
            </a:r>
            <a:r>
              <a:rPr lang="ru-RU" sz="1800" dirty="0">
                <a:effectLst/>
                <a:latin typeface="Aptos Narrow" panose="020B0004020202020204" pitchFamily="34" charset="0"/>
                <a:ea typeface="Times New Roman" panose="02020603050405020304" pitchFamily="18" charset="0"/>
              </a:rPr>
              <a:t>), </a:t>
            </a:r>
            <a:r>
              <a:rPr lang="ru-RU" sz="1800" dirty="0" err="1">
                <a:effectLst/>
                <a:latin typeface="Aptos Narrow" panose="020B0004020202020204" pitchFamily="34" charset="0"/>
                <a:ea typeface="Times New Roman" panose="02020603050405020304" pitchFamily="18" charset="0"/>
              </a:rPr>
              <a:t>біліктілікті</a:t>
            </a:r>
            <a:r>
              <a:rPr lang="ru-RU" sz="1800" dirty="0">
                <a:effectLst/>
                <a:latin typeface="Aptos Narrow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ptos Narrow" panose="020B0004020202020204" pitchFamily="34" charset="0"/>
                <a:ea typeface="Times New Roman" panose="02020603050405020304" pitchFamily="18" charset="0"/>
              </a:rPr>
              <a:t>арттыру</a:t>
            </a:r>
            <a:r>
              <a:rPr lang="ru-RU" sz="1800" dirty="0">
                <a:effectLst/>
                <a:latin typeface="Aptos Narrow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ptos Narrow" panose="020B0004020202020204" pitchFamily="34" charset="0"/>
                <a:ea typeface="Times New Roman" panose="02020603050405020304" pitchFamily="18" charset="0"/>
              </a:rPr>
              <a:t>туралы</a:t>
            </a:r>
            <a:r>
              <a:rPr lang="ru-RU" sz="1800" dirty="0">
                <a:effectLst/>
                <a:latin typeface="Aptos Narrow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ptos Narrow" panose="020B0004020202020204" pitchFamily="34" charset="0"/>
                <a:ea typeface="Times New Roman" panose="02020603050405020304" pitchFamily="18" charset="0"/>
              </a:rPr>
              <a:t>мәліметтер</a:t>
            </a:r>
            <a:r>
              <a:rPr lang="ru-RU" sz="1800" dirty="0">
                <a:effectLst/>
                <a:latin typeface="Aptos Narrow" panose="020B0004020202020204" pitchFamily="34" charset="0"/>
                <a:ea typeface="Times New Roman" panose="02020603050405020304" pitchFamily="18" charset="0"/>
              </a:rPr>
              <a:t> бар </a:t>
            </a:r>
            <a:r>
              <a:rPr lang="ru-RU" sz="1800" dirty="0" err="1">
                <a:effectLst/>
                <a:latin typeface="Aptos Narrow" panose="020B0004020202020204" pitchFamily="34" charset="0"/>
                <a:ea typeface="Times New Roman" panose="02020603050405020304" pitchFamily="18" charset="0"/>
              </a:rPr>
              <a:t>ақпараттық</a:t>
            </a:r>
            <a:r>
              <a:rPr lang="ru-RU" sz="1800" dirty="0">
                <a:effectLst/>
                <a:latin typeface="Aptos Narrow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ptos Narrow" panose="020B0004020202020204" pitchFamily="34" charset="0"/>
                <a:ea typeface="Times New Roman" panose="02020603050405020304" pitchFamily="18" charset="0"/>
              </a:rPr>
              <a:t>жүйе</a:t>
            </a:r>
            <a:r>
              <a:rPr lang="ru-RU" sz="1800" dirty="0">
                <a:effectLst/>
                <a:latin typeface="Aptos Narrow" panose="020B0004020202020204" pitchFamily="34" charset="0"/>
                <a:ea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Aptos Narrow" panose="020B00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2811" y="3782927"/>
            <a:ext cx="1197994" cy="124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544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121279" y="1052623"/>
            <a:ext cx="3274828" cy="519932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625869" y="1052623"/>
            <a:ext cx="3727931" cy="519932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56930" y="1052623"/>
            <a:ext cx="2934587" cy="519932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79B2DAE-A30F-3CEC-533C-9BF7F513FF0B}"/>
              </a:ext>
            </a:extLst>
          </p:cNvPr>
          <p:cNvSpPr/>
          <p:nvPr/>
        </p:nvSpPr>
        <p:spPr>
          <a:xfrm>
            <a:off x="0" y="-1"/>
            <a:ext cx="12192000" cy="669851"/>
          </a:xfrm>
          <a:prstGeom prst="rect">
            <a:avLst/>
          </a:prstGeom>
          <a:solidFill>
            <a:srgbClr val="0021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AE1570-9D2E-AC1B-DC3A-9C3E6E09E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328"/>
            <a:ext cx="10515600" cy="517191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FFC000"/>
                </a:solidFill>
                <a:latin typeface="Oswald"/>
                <a:ea typeface="+mn-ea"/>
                <a:cs typeface="Times New Roman"/>
              </a:rPr>
              <a:t>АТТЕСТАТТАУ </a:t>
            </a:r>
            <a:r>
              <a:rPr lang="ru-RU" sz="2000" b="1" dirty="0">
                <a:solidFill>
                  <a:schemeClr val="bg1"/>
                </a:solidFill>
                <a:latin typeface="Oswald"/>
                <a:ea typeface="+mn-ea"/>
                <a:cs typeface="Times New Roman"/>
              </a:rPr>
              <a:t>КЕЗЕҢІ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8792DE8-2547-97B6-1EA2-308591B51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pPr/>
              <a:t>4</a:t>
            </a:fld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1141228" y="2070552"/>
            <a:ext cx="2750289" cy="3416320"/>
            <a:chOff x="1141228" y="2070552"/>
            <a:chExt cx="2750289" cy="341632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192618" y="2906380"/>
              <a:ext cx="2463209" cy="39340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141228" y="2070552"/>
              <a:ext cx="2750289" cy="3416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ПЕДАГОГТЕРДІ АТТЕСТАТТАУ </a:t>
              </a:r>
            </a:p>
            <a:p>
              <a:r>
                <a:rPr lang="ru-RU" dirty="0">
                  <a:latin typeface="+mj-lt"/>
                </a:rPr>
                <a:t>кем </a:t>
              </a:r>
              <a:r>
                <a:rPr lang="ru-RU" dirty="0" err="1">
                  <a:latin typeface="+mj-lt"/>
                </a:rPr>
                <a:t>дегенде</a:t>
              </a:r>
              <a:endParaRPr lang="ru-RU" b="1" dirty="0">
                <a:latin typeface="+mj-lt"/>
              </a:endParaRPr>
            </a:p>
            <a:p>
              <a:r>
                <a:rPr lang="ru-RU" b="1" dirty="0">
                  <a:solidFill>
                    <a:srgbClr val="FFC000"/>
                  </a:solidFill>
                  <a:latin typeface="+mj-lt"/>
                </a:rPr>
                <a:t>бес </a:t>
              </a:r>
              <a:r>
                <a:rPr lang="ru-RU" b="1" dirty="0" err="1">
                  <a:solidFill>
                    <a:srgbClr val="FFC000"/>
                  </a:solidFill>
                  <a:latin typeface="+mj-lt"/>
                </a:rPr>
                <a:t>жылда</a:t>
              </a:r>
              <a:r>
                <a:rPr lang="ru-RU" b="1" dirty="0">
                  <a:solidFill>
                    <a:srgbClr val="FFC000"/>
                  </a:solidFill>
                  <a:latin typeface="+mj-lt"/>
                </a:rPr>
                <a:t> </a:t>
              </a:r>
              <a:r>
                <a:rPr lang="ru-RU" b="1" dirty="0" err="1">
                  <a:solidFill>
                    <a:schemeClr val="bg1"/>
                  </a:solidFill>
                  <a:latin typeface="+mj-lt"/>
                </a:rPr>
                <a:t>бір</a:t>
              </a:r>
              <a:r>
                <a:rPr lang="ru-RU" b="1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ru-RU" b="1" dirty="0" err="1">
                  <a:solidFill>
                    <a:schemeClr val="bg1"/>
                  </a:solidFill>
                  <a:latin typeface="+mj-lt"/>
                </a:rPr>
                <a:t>рет</a:t>
              </a:r>
              <a:r>
                <a:rPr lang="ru-RU" b="1" dirty="0">
                  <a:solidFill>
                    <a:schemeClr val="bg1"/>
                  </a:solidFill>
                  <a:latin typeface="+mj-lt"/>
                </a:rPr>
                <a:t> </a:t>
              </a:r>
              <a:endParaRPr lang="ru-RU" b="1" dirty="0">
                <a:solidFill>
                  <a:srgbClr val="FFC000"/>
                </a:solidFill>
                <a:latin typeface="+mj-lt"/>
              </a:endParaRPr>
            </a:p>
            <a:p>
              <a:endParaRPr lang="ru-RU" b="1" dirty="0">
                <a:latin typeface="+mj-lt"/>
              </a:endParaRPr>
            </a:p>
            <a:p>
              <a:r>
                <a:rPr lang="ru-RU" dirty="0" err="1">
                  <a:latin typeface="+mj-lt"/>
                </a:rPr>
                <a:t>Қазақстан</a:t>
              </a:r>
              <a:r>
                <a:rPr lang="ru-RU" dirty="0">
                  <a:latin typeface="+mj-lt"/>
                </a:rPr>
                <a:t> </a:t>
              </a:r>
              <a:r>
                <a:rPr lang="ru-RU" dirty="0" err="1">
                  <a:latin typeface="+mj-lt"/>
                </a:rPr>
                <a:t>Республикасының</a:t>
              </a:r>
              <a:r>
                <a:rPr lang="ru-RU" dirty="0">
                  <a:latin typeface="+mj-lt"/>
                </a:rPr>
                <a:t> "Педагог </a:t>
              </a:r>
              <a:r>
                <a:rPr lang="ru-RU" dirty="0" err="1">
                  <a:latin typeface="+mj-lt"/>
                </a:rPr>
                <a:t>мәртебесі</a:t>
              </a:r>
              <a:r>
                <a:rPr lang="ru-RU" dirty="0">
                  <a:latin typeface="+mj-lt"/>
                </a:rPr>
                <a:t> </a:t>
              </a:r>
              <a:r>
                <a:rPr lang="ru-RU" dirty="0" err="1">
                  <a:latin typeface="+mj-lt"/>
                </a:rPr>
                <a:t>туралы</a:t>
              </a:r>
              <a:r>
                <a:rPr lang="ru-RU" dirty="0">
                  <a:latin typeface="+mj-lt"/>
                </a:rPr>
                <a:t>" </a:t>
              </a:r>
              <a:r>
                <a:rPr lang="ru-RU" dirty="0" err="1">
                  <a:latin typeface="+mj-lt"/>
                </a:rPr>
                <a:t>Заңының</a:t>
              </a:r>
              <a:r>
                <a:rPr lang="ru-RU" dirty="0">
                  <a:latin typeface="+mj-lt"/>
                </a:rPr>
                <a:t> 15 - бабы 1-тармағының 3) </a:t>
              </a:r>
              <a:r>
                <a:rPr lang="ru-RU" dirty="0" err="1">
                  <a:latin typeface="+mj-lt"/>
                </a:rPr>
                <a:t>тармақшасына</a:t>
              </a:r>
              <a:r>
                <a:rPr lang="ru-RU" dirty="0">
                  <a:latin typeface="+mj-lt"/>
                </a:rPr>
                <a:t> </a:t>
              </a:r>
              <a:r>
                <a:rPr lang="ru-RU" dirty="0" err="1">
                  <a:latin typeface="+mj-lt"/>
                </a:rPr>
                <a:t>сәйкес</a:t>
              </a:r>
              <a:r>
                <a:rPr lang="ru-RU" dirty="0">
                  <a:latin typeface="+mj-lt"/>
                </a:rPr>
                <a:t> </a:t>
              </a:r>
              <a:r>
                <a:rPr lang="ru-RU" dirty="0" err="1">
                  <a:latin typeface="+mj-lt"/>
                </a:rPr>
                <a:t>өткізіледі</a:t>
              </a:r>
              <a:r>
                <a:rPr lang="ru-RU" dirty="0">
                  <a:latin typeface="+mj-lt"/>
                </a:rPr>
                <a:t>.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356524" y="2070552"/>
            <a:ext cx="2804338" cy="3970318"/>
            <a:chOff x="4356524" y="2070552"/>
            <a:chExt cx="2804338" cy="3970318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4356524" y="4013179"/>
              <a:ext cx="2463209" cy="39340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356524" y="2070552"/>
              <a:ext cx="2804338" cy="39703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err="1">
                  <a:latin typeface="+mj-lt"/>
                </a:rPr>
                <a:t>Білім</a:t>
              </a:r>
              <a:r>
                <a:rPr lang="ru-RU" dirty="0">
                  <a:latin typeface="+mj-lt"/>
                </a:rPr>
                <a:t> беру </a:t>
              </a:r>
              <a:r>
                <a:rPr lang="ru-RU" dirty="0" err="1">
                  <a:latin typeface="+mj-lt"/>
                </a:rPr>
                <a:t>ұйымдарының</a:t>
              </a:r>
              <a:r>
                <a:rPr lang="ru-RU" dirty="0">
                  <a:latin typeface="+mj-lt"/>
                </a:rPr>
                <a:t> </a:t>
              </a:r>
              <a:r>
                <a:rPr lang="ru-RU" b="1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БАСШЫЛАРЫ</a:t>
              </a:r>
              <a:r>
                <a:rPr lang="ru-RU" dirty="0">
                  <a:latin typeface="+mj-lt"/>
                </a:rPr>
                <a:t>, </a:t>
              </a:r>
              <a:r>
                <a:rPr lang="ru-RU" dirty="0" err="1">
                  <a:latin typeface="+mj-lt"/>
                </a:rPr>
                <a:t>әдістемелік</a:t>
              </a:r>
              <a:r>
                <a:rPr lang="ru-RU" dirty="0">
                  <a:latin typeface="+mj-lt"/>
                </a:rPr>
                <a:t> </a:t>
              </a:r>
              <a:r>
                <a:rPr lang="ru-RU" dirty="0" err="1">
                  <a:latin typeface="+mj-lt"/>
                </a:rPr>
                <a:t>кабинеттердің</a:t>
              </a:r>
              <a:r>
                <a:rPr lang="ru-RU" dirty="0">
                  <a:latin typeface="+mj-lt"/>
                </a:rPr>
                <a:t> (</a:t>
              </a:r>
              <a:r>
                <a:rPr lang="ru-RU" dirty="0" err="1">
                  <a:latin typeface="+mj-lt"/>
                </a:rPr>
                <a:t>орталықтардың</a:t>
              </a:r>
              <a:r>
                <a:rPr lang="ru-RU" dirty="0">
                  <a:latin typeface="+mj-lt"/>
                </a:rPr>
                <a:t>) </a:t>
              </a:r>
              <a:r>
                <a:rPr lang="ru-RU" dirty="0" err="1">
                  <a:latin typeface="+mj-lt"/>
                </a:rPr>
                <a:t>басшылары</a:t>
              </a:r>
              <a:r>
                <a:rPr lang="ru-RU" dirty="0">
                  <a:latin typeface="+mj-lt"/>
                </a:rPr>
                <a:t> </a:t>
              </a:r>
              <a:r>
                <a:rPr lang="ru-RU" dirty="0" err="1">
                  <a:latin typeface="+mj-lt"/>
                </a:rPr>
                <a:t>аттестаттаудан</a:t>
              </a:r>
              <a:endParaRPr lang="ru-RU" dirty="0">
                <a:latin typeface="+mj-lt"/>
              </a:endParaRPr>
            </a:p>
            <a:p>
              <a:endParaRPr lang="ru-RU" dirty="0">
                <a:latin typeface="+mj-lt"/>
              </a:endParaRPr>
            </a:p>
            <a:p>
              <a:endParaRPr lang="ru-RU" dirty="0">
                <a:solidFill>
                  <a:srgbClr val="FF0000"/>
                </a:solidFill>
                <a:latin typeface="+mj-lt"/>
              </a:endParaRPr>
            </a:p>
            <a:p>
              <a:r>
                <a:rPr lang="ru-RU" b="1" dirty="0" err="1">
                  <a:solidFill>
                    <a:srgbClr val="FFC000"/>
                  </a:solidFill>
                  <a:latin typeface="+mj-lt"/>
                </a:rPr>
                <a:t>үш</a:t>
              </a:r>
              <a:r>
                <a:rPr lang="ru-RU" b="1" dirty="0">
                  <a:solidFill>
                    <a:srgbClr val="FFC000"/>
                  </a:solidFill>
                  <a:latin typeface="+mj-lt"/>
                </a:rPr>
                <a:t> </a:t>
              </a:r>
              <a:r>
                <a:rPr lang="ru-RU" b="1" dirty="0" err="1">
                  <a:solidFill>
                    <a:srgbClr val="FFC000"/>
                  </a:solidFill>
                  <a:latin typeface="+mj-lt"/>
                </a:rPr>
                <a:t>жылда</a:t>
              </a:r>
              <a:r>
                <a:rPr lang="ru-RU" b="1" dirty="0">
                  <a:solidFill>
                    <a:srgbClr val="FFC000"/>
                  </a:solidFill>
                  <a:latin typeface="+mj-lt"/>
                </a:rPr>
                <a:t> </a:t>
              </a:r>
              <a:r>
                <a:rPr lang="ru-RU" b="1" dirty="0" err="1">
                  <a:solidFill>
                    <a:schemeClr val="bg1"/>
                  </a:solidFill>
                  <a:latin typeface="+mj-lt"/>
                </a:rPr>
                <a:t>бір</a:t>
              </a:r>
              <a:r>
                <a:rPr lang="ru-RU" b="1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ru-RU" b="1" dirty="0" err="1">
                  <a:solidFill>
                    <a:schemeClr val="bg1"/>
                  </a:solidFill>
                  <a:latin typeface="+mj-lt"/>
                </a:rPr>
                <a:t>рет</a:t>
              </a:r>
              <a:r>
                <a:rPr lang="ru-RU" b="1" dirty="0">
                  <a:solidFill>
                    <a:schemeClr val="bg1"/>
                  </a:solidFill>
                  <a:latin typeface="+mj-lt"/>
                </a:rPr>
                <a:t> </a:t>
              </a:r>
              <a:endParaRPr lang="ru-RU" b="1" dirty="0">
                <a:solidFill>
                  <a:srgbClr val="FFC000"/>
                </a:solidFill>
                <a:latin typeface="+mj-lt"/>
              </a:endParaRPr>
            </a:p>
            <a:p>
              <a:endParaRPr lang="ru-RU" dirty="0">
                <a:solidFill>
                  <a:srgbClr val="FF0000"/>
                </a:solidFill>
                <a:latin typeface="+mj-lt"/>
              </a:endParaRPr>
            </a:p>
            <a:p>
              <a:r>
                <a:rPr lang="ru-RU" dirty="0" err="1">
                  <a:latin typeface="+mj-lt"/>
                </a:rPr>
                <a:t>Қазақстан</a:t>
              </a:r>
              <a:r>
                <a:rPr lang="ru-RU" dirty="0">
                  <a:latin typeface="+mj-lt"/>
                </a:rPr>
                <a:t> </a:t>
              </a:r>
              <a:r>
                <a:rPr lang="ru-RU" dirty="0" err="1">
                  <a:latin typeface="+mj-lt"/>
                </a:rPr>
                <a:t>Республикасының</a:t>
              </a:r>
              <a:r>
                <a:rPr lang="ru-RU" dirty="0">
                  <a:latin typeface="+mj-lt"/>
                </a:rPr>
                <a:t> "</a:t>
              </a:r>
              <a:r>
                <a:rPr lang="ru-RU" dirty="0" err="1">
                  <a:latin typeface="+mj-lt"/>
                </a:rPr>
                <a:t>Білім</a:t>
              </a:r>
              <a:r>
                <a:rPr lang="ru-RU" dirty="0">
                  <a:latin typeface="+mj-lt"/>
                </a:rPr>
                <a:t> </a:t>
              </a:r>
              <a:r>
                <a:rPr lang="ru-RU" dirty="0" err="1">
                  <a:latin typeface="+mj-lt"/>
                </a:rPr>
                <a:t>туралы</a:t>
              </a:r>
              <a:r>
                <a:rPr lang="ru-RU" dirty="0">
                  <a:latin typeface="+mj-lt"/>
                </a:rPr>
                <a:t>" </a:t>
              </a:r>
              <a:r>
                <a:rPr lang="ru-RU" dirty="0" err="1">
                  <a:latin typeface="+mj-lt"/>
                </a:rPr>
                <a:t>Заңы</a:t>
              </a:r>
              <a:r>
                <a:rPr lang="ru-RU" dirty="0">
                  <a:latin typeface="+mj-lt"/>
                </a:rPr>
                <a:t> 44-бабының 5-тармағына </a:t>
              </a:r>
              <a:r>
                <a:rPr lang="ru-RU" dirty="0" err="1">
                  <a:latin typeface="+mj-lt"/>
                </a:rPr>
                <a:t>және</a:t>
              </a:r>
              <a:r>
                <a:rPr lang="ru-RU" dirty="0">
                  <a:latin typeface="+mj-lt"/>
                </a:rPr>
                <a:t> осы </a:t>
              </a:r>
              <a:r>
                <a:rPr lang="ru-RU" dirty="0" err="1">
                  <a:latin typeface="+mj-lt"/>
                </a:rPr>
                <a:t>Қағидаларға</a:t>
              </a:r>
              <a:r>
                <a:rPr lang="ru-RU" dirty="0">
                  <a:latin typeface="+mj-lt"/>
                </a:rPr>
                <a:t> </a:t>
              </a:r>
              <a:r>
                <a:rPr lang="ru-RU" dirty="0" err="1">
                  <a:latin typeface="+mj-lt"/>
                </a:rPr>
                <a:t>сәйкес</a:t>
              </a:r>
              <a:r>
                <a:rPr lang="ru-RU" dirty="0">
                  <a:latin typeface="+mj-lt"/>
                </a:rPr>
                <a:t> </a:t>
              </a:r>
              <a:r>
                <a:rPr lang="ru-RU" dirty="0" err="1">
                  <a:latin typeface="+mj-lt"/>
                </a:rPr>
                <a:t>өтеді</a:t>
              </a:r>
              <a:r>
                <a:rPr lang="ru-RU" dirty="0">
                  <a:latin typeface="+mj-lt"/>
                </a:rPr>
                <a:t>. 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8006869" y="2028020"/>
            <a:ext cx="3346931" cy="3693319"/>
            <a:chOff x="8006869" y="2028020"/>
            <a:chExt cx="3346931" cy="3693319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8006869" y="4789355"/>
              <a:ext cx="2463209" cy="39340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8006869" y="2028020"/>
              <a:ext cx="3346931" cy="36933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err="1">
                  <a:latin typeface="+mj-lt"/>
                </a:rPr>
                <a:t>Білім</a:t>
              </a:r>
              <a:r>
                <a:rPr lang="ru-RU" dirty="0">
                  <a:latin typeface="+mj-lt"/>
                </a:rPr>
                <a:t> беру </a:t>
              </a:r>
              <a:r>
                <a:rPr lang="ru-RU" dirty="0" err="1">
                  <a:latin typeface="+mj-lt"/>
                </a:rPr>
                <a:t>ұйымдары</a:t>
              </a:r>
              <a:r>
                <a:rPr lang="ru-RU" dirty="0">
                  <a:latin typeface="+mj-lt"/>
                </a:rPr>
                <a:t> </a:t>
              </a:r>
              <a:r>
                <a:rPr lang="ru-RU" b="1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БАСШЫЛАРЫНЫҢ ОРЫНБАСАРЛАРЫ</a:t>
              </a:r>
              <a:r>
                <a:rPr lang="ru-RU" dirty="0">
                  <a:latin typeface="+mj-lt"/>
                </a:rPr>
                <a:t>, </a:t>
              </a:r>
              <a:r>
                <a:rPr lang="ru-RU" dirty="0" err="1">
                  <a:latin typeface="+mj-lt"/>
                </a:rPr>
                <a:t>әдістемелік</a:t>
              </a:r>
              <a:r>
                <a:rPr lang="ru-RU" dirty="0">
                  <a:latin typeface="+mj-lt"/>
                </a:rPr>
                <a:t> кабинет (</a:t>
              </a:r>
              <a:r>
                <a:rPr lang="ru-RU" dirty="0" err="1">
                  <a:latin typeface="+mj-lt"/>
                </a:rPr>
                <a:t>орталық</a:t>
              </a:r>
              <a:r>
                <a:rPr lang="ru-RU" dirty="0">
                  <a:latin typeface="+mj-lt"/>
                </a:rPr>
                <a:t>) </a:t>
              </a:r>
              <a:r>
                <a:rPr lang="ru-RU" dirty="0" err="1">
                  <a:latin typeface="+mj-lt"/>
                </a:rPr>
                <a:t>басшысының</a:t>
              </a:r>
              <a:r>
                <a:rPr lang="ru-RU" dirty="0">
                  <a:latin typeface="+mj-lt"/>
                </a:rPr>
                <a:t> </a:t>
              </a:r>
              <a:r>
                <a:rPr lang="ru-RU" dirty="0" err="1">
                  <a:latin typeface="+mj-lt"/>
                </a:rPr>
                <a:t>орынбасарлары</a:t>
              </a:r>
              <a:r>
                <a:rPr lang="ru-RU" dirty="0">
                  <a:latin typeface="+mj-lt"/>
                </a:rPr>
                <a:t>, </a:t>
              </a:r>
              <a:r>
                <a:rPr lang="ru-RU" dirty="0" err="1">
                  <a:latin typeface="+mj-lt"/>
                </a:rPr>
                <a:t>әдіскерлері</a:t>
              </a:r>
              <a:r>
                <a:rPr lang="ru-RU" dirty="0">
                  <a:latin typeface="+mj-lt"/>
                </a:rPr>
                <a:t>, </a:t>
              </a:r>
              <a:r>
                <a:rPr lang="ru-RU" dirty="0" err="1">
                  <a:latin typeface="+mj-lt"/>
                </a:rPr>
                <a:t>бөлімдердің</a:t>
              </a:r>
              <a:r>
                <a:rPr lang="ru-RU" dirty="0">
                  <a:latin typeface="+mj-lt"/>
                </a:rPr>
                <a:t>, </a:t>
              </a:r>
              <a:r>
                <a:rPr lang="ru-RU" dirty="0" err="1">
                  <a:latin typeface="+mj-lt"/>
                </a:rPr>
                <a:t>әдістемелік</a:t>
              </a:r>
              <a:r>
                <a:rPr lang="ru-RU" dirty="0">
                  <a:latin typeface="+mj-lt"/>
                </a:rPr>
                <a:t> </a:t>
              </a:r>
              <a:r>
                <a:rPr lang="ru-RU" dirty="0" err="1">
                  <a:latin typeface="+mj-lt"/>
                </a:rPr>
                <a:t>кабинеттің</a:t>
              </a:r>
              <a:r>
                <a:rPr lang="ru-RU" dirty="0">
                  <a:latin typeface="+mj-lt"/>
                </a:rPr>
                <a:t> (</a:t>
              </a:r>
              <a:r>
                <a:rPr lang="ru-RU" dirty="0" err="1">
                  <a:latin typeface="+mj-lt"/>
                </a:rPr>
                <a:t>орталықтың</a:t>
              </a:r>
              <a:r>
                <a:rPr lang="ru-RU" dirty="0">
                  <a:latin typeface="+mj-lt"/>
                </a:rPr>
                <a:t>) </a:t>
              </a:r>
              <a:r>
                <a:rPr lang="ru-RU" dirty="0" err="1">
                  <a:latin typeface="+mj-lt"/>
                </a:rPr>
                <a:t>басшылары</a:t>
              </a:r>
              <a:r>
                <a:rPr lang="ru-RU" dirty="0">
                  <a:latin typeface="+mj-lt"/>
                </a:rPr>
                <a:t> (</a:t>
              </a:r>
              <a:r>
                <a:rPr lang="ru-RU" dirty="0" err="1">
                  <a:latin typeface="+mj-lt"/>
                </a:rPr>
                <a:t>меңгерушілері</a:t>
              </a:r>
              <a:r>
                <a:rPr lang="ru-RU" dirty="0">
                  <a:latin typeface="+mj-lt"/>
                </a:rPr>
                <a:t>) </a:t>
              </a:r>
              <a:r>
                <a:rPr lang="ru-RU" dirty="0" err="1">
                  <a:latin typeface="+mj-lt"/>
                </a:rPr>
                <a:t>аттестаттаудан</a:t>
              </a:r>
              <a:endParaRPr lang="ru-RU" dirty="0">
                <a:latin typeface="+mj-lt"/>
              </a:endParaRPr>
            </a:p>
            <a:p>
              <a:endParaRPr lang="ru-RU" dirty="0">
                <a:solidFill>
                  <a:schemeClr val="bg1"/>
                </a:solidFill>
                <a:latin typeface="+mj-lt"/>
              </a:endParaRPr>
            </a:p>
            <a:p>
              <a:r>
                <a:rPr lang="ru-RU" b="1" dirty="0" err="1">
                  <a:solidFill>
                    <a:srgbClr val="FFC000"/>
                  </a:solidFill>
                  <a:latin typeface="+mj-lt"/>
                </a:rPr>
                <a:t>үш</a:t>
              </a:r>
              <a:r>
                <a:rPr lang="ru-RU" b="1" dirty="0">
                  <a:solidFill>
                    <a:srgbClr val="FFC000"/>
                  </a:solidFill>
                  <a:latin typeface="+mj-lt"/>
                </a:rPr>
                <a:t> </a:t>
              </a:r>
              <a:r>
                <a:rPr lang="ru-RU" b="1" dirty="0" err="1">
                  <a:solidFill>
                    <a:srgbClr val="FFC000"/>
                  </a:solidFill>
                  <a:latin typeface="+mj-lt"/>
                </a:rPr>
                <a:t>жылда</a:t>
              </a:r>
              <a:r>
                <a:rPr lang="ru-RU" b="1" dirty="0">
                  <a:solidFill>
                    <a:srgbClr val="FFC000"/>
                  </a:solidFill>
                  <a:latin typeface="+mj-lt"/>
                </a:rPr>
                <a:t> </a:t>
              </a:r>
              <a:r>
                <a:rPr lang="ru-RU" b="1" dirty="0" err="1">
                  <a:solidFill>
                    <a:schemeClr val="bg1"/>
                  </a:solidFill>
                  <a:latin typeface="+mj-lt"/>
                </a:rPr>
                <a:t>бір</a:t>
              </a:r>
              <a:r>
                <a:rPr lang="ru-RU" b="1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ru-RU" b="1" dirty="0" err="1">
                  <a:solidFill>
                    <a:schemeClr val="bg1"/>
                  </a:solidFill>
                  <a:latin typeface="+mj-lt"/>
                </a:rPr>
                <a:t>рет</a:t>
              </a:r>
              <a:r>
                <a:rPr lang="ru-RU" b="1" dirty="0">
                  <a:solidFill>
                    <a:schemeClr val="bg1"/>
                  </a:solidFill>
                  <a:latin typeface="+mj-lt"/>
                </a:rPr>
                <a:t> </a:t>
              </a:r>
              <a:endParaRPr lang="ru-RU" b="1" dirty="0">
                <a:solidFill>
                  <a:srgbClr val="FFC000"/>
                </a:solidFill>
                <a:latin typeface="+mj-lt"/>
              </a:endParaRPr>
            </a:p>
            <a:p>
              <a:endParaRPr lang="ru-RU" dirty="0">
                <a:solidFill>
                  <a:srgbClr val="FF0000"/>
                </a:solidFill>
                <a:latin typeface="+mj-lt"/>
              </a:endParaRPr>
            </a:p>
            <a:p>
              <a:r>
                <a:rPr lang="ru-RU" dirty="0">
                  <a:latin typeface="+mj-lt"/>
                </a:rPr>
                <a:t>осы </a:t>
              </a:r>
              <a:r>
                <a:rPr lang="ru-RU" dirty="0" err="1">
                  <a:latin typeface="+mj-lt"/>
                </a:rPr>
                <a:t>Қағидаларға</a:t>
              </a:r>
              <a:r>
                <a:rPr lang="ru-RU" dirty="0">
                  <a:latin typeface="+mj-lt"/>
                </a:rPr>
                <a:t> </a:t>
              </a:r>
              <a:r>
                <a:rPr lang="ru-RU" dirty="0" err="1">
                  <a:latin typeface="+mj-lt"/>
                </a:rPr>
                <a:t>сәйкес</a:t>
              </a:r>
              <a:r>
                <a:rPr lang="ru-RU" dirty="0">
                  <a:latin typeface="+mj-lt"/>
                </a:rPr>
                <a:t> </a:t>
              </a:r>
              <a:r>
                <a:rPr lang="ru-RU" dirty="0" err="1">
                  <a:latin typeface="+mj-lt"/>
                </a:rPr>
                <a:t>өтеді</a:t>
              </a:r>
              <a:r>
                <a:rPr lang="ru-RU" dirty="0">
                  <a:latin typeface="+mj-lt"/>
                </a:rPr>
                <a:t>.</a:t>
              </a:r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2589" y="1317312"/>
            <a:ext cx="664824" cy="49963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30858" y="1286815"/>
            <a:ext cx="542482" cy="55494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23" t="4451" r="10644" b="12230"/>
          <a:stretch/>
        </p:blipFill>
        <p:spPr>
          <a:xfrm>
            <a:off x="5285099" y="1233766"/>
            <a:ext cx="606057" cy="67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8187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4086882" y="1661348"/>
            <a:ext cx="3750832" cy="487601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983966" y="1661348"/>
            <a:ext cx="3750832" cy="487601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79B2DAE-A30F-3CEC-533C-9BF7F513FF0B}"/>
              </a:ext>
            </a:extLst>
          </p:cNvPr>
          <p:cNvSpPr/>
          <p:nvPr/>
        </p:nvSpPr>
        <p:spPr>
          <a:xfrm>
            <a:off x="0" y="-1"/>
            <a:ext cx="12192000" cy="669851"/>
          </a:xfrm>
          <a:prstGeom prst="rect">
            <a:avLst/>
          </a:prstGeom>
          <a:solidFill>
            <a:srgbClr val="0021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9717B6-42DF-58BD-DB03-2E5613E69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507" y="0"/>
            <a:ext cx="10515600" cy="693654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Oswald"/>
                <a:ea typeface="+mn-ea"/>
                <a:cs typeface="Times New Roman"/>
              </a:rPr>
              <a:t>АТТЕСТАТТАУ </a:t>
            </a:r>
            <a:r>
              <a:rPr lang="ru-RU" sz="2000" b="1" dirty="0">
                <a:solidFill>
                  <a:srgbClr val="FFC000"/>
                </a:solidFill>
                <a:latin typeface="Oswald"/>
                <a:ea typeface="+mn-ea"/>
                <a:cs typeface="Times New Roman"/>
              </a:rPr>
              <a:t>КЕЗЕҢДЕРІ</a:t>
            </a:r>
            <a:endParaRPr lang="ru-RU" sz="2000" b="1" dirty="0">
              <a:solidFill>
                <a:schemeClr val="bg1"/>
              </a:solidFill>
              <a:latin typeface="Oswald"/>
              <a:ea typeface="+mn-ea"/>
              <a:cs typeface="Times New Roman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7268A1E-4976-71AE-4C91-F02DBBE92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42507" y="838832"/>
            <a:ext cx="10960197" cy="49384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6022" y="948844"/>
            <a:ext cx="428376" cy="26674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561988" y="897551"/>
            <a:ext cx="450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+mj-lt"/>
              </a:rPr>
              <a:t>АТТЕСТАТТАУ КЕЛЕСІ КЕЗЕҢДЕРДІ ҚАМТИДЫ: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42508" y="1661348"/>
            <a:ext cx="3198122" cy="487601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6022" y="1846751"/>
            <a:ext cx="579994" cy="43588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768586" y="2004580"/>
            <a:ext cx="19202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/>
              <a:t>ПЕДАГОГТЕР ҮШІН: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88760" y="2458989"/>
            <a:ext cx="290561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+mj-lt"/>
              </a:rPr>
              <a:t>ПББ (осы </a:t>
            </a:r>
            <a:r>
              <a:rPr lang="ru-RU" sz="1600" dirty="0" err="1">
                <a:latin typeface="+mj-lt"/>
              </a:rPr>
              <a:t>Қағидалардың</a:t>
            </a:r>
            <a:r>
              <a:rPr lang="ru-RU" sz="1600" dirty="0">
                <a:latin typeface="+mj-lt"/>
              </a:rPr>
              <a:t> 16-тармағында </a:t>
            </a:r>
            <a:r>
              <a:rPr lang="ru-RU" sz="1600" dirty="0" err="1">
                <a:latin typeface="+mj-lt"/>
              </a:rPr>
              <a:t>айқындалған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техникалық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және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кәсіптік</a:t>
            </a:r>
            <a:r>
              <a:rPr lang="ru-RU" sz="1600" dirty="0">
                <a:latin typeface="+mj-lt"/>
              </a:rPr>
              <a:t>, орта </a:t>
            </a:r>
            <a:r>
              <a:rPr lang="ru-RU" sz="1600" dirty="0" err="1">
                <a:latin typeface="+mj-lt"/>
              </a:rPr>
              <a:t>білімнен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кейінгі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білім</a:t>
            </a:r>
            <a:r>
              <a:rPr lang="ru-RU" sz="1600" dirty="0">
                <a:latin typeface="+mj-lt"/>
              </a:rPr>
              <a:t> беру </a:t>
            </a:r>
            <a:r>
              <a:rPr lang="ru-RU" sz="1600" dirty="0" err="1">
                <a:latin typeface="+mj-lt"/>
              </a:rPr>
              <a:t>ұйымдарының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өндірістік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оқыту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шеберлері</a:t>
            </a:r>
            <a:r>
              <a:rPr lang="ru-RU" sz="1600" dirty="0">
                <a:latin typeface="+mj-lt"/>
              </a:rPr>
              <a:t> мен </a:t>
            </a:r>
            <a:r>
              <a:rPr lang="ru-RU" sz="1600" dirty="0" err="1">
                <a:latin typeface="+mj-lt"/>
              </a:rPr>
              <a:t>арнайы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пәндер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бойынша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оқытушыларын</a:t>
            </a:r>
            <a:r>
              <a:rPr lang="ru-RU" sz="1600" dirty="0">
                <a:latin typeface="+mj-lt"/>
              </a:rPr>
              <a:t>, </a:t>
            </a:r>
            <a:r>
              <a:rPr lang="ru-RU" sz="1600" dirty="0" err="1">
                <a:latin typeface="+mj-lt"/>
              </a:rPr>
              <a:t>педагогтерін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қоспағанда</a:t>
            </a:r>
            <a:r>
              <a:rPr lang="ru-RU" sz="1600" dirty="0">
                <a:latin typeface="+mj-lt"/>
              </a:rPr>
              <a:t>);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err="1">
                <a:latin typeface="+mj-lt"/>
              </a:rPr>
              <a:t>қызмет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нәтижелерін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кешенді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талдамалық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жинақтау</a:t>
            </a:r>
            <a:r>
              <a:rPr lang="ru-RU" sz="1600" dirty="0">
                <a:latin typeface="+mj-lt"/>
              </a:rPr>
              <a:t>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914625" y="1826808"/>
            <a:ext cx="3125106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+mj-lt"/>
              </a:rPr>
              <a:t>Білім</a:t>
            </a:r>
            <a:r>
              <a:rPr lang="ru-RU" dirty="0">
                <a:latin typeface="+mj-lt"/>
              </a:rPr>
              <a:t> беру </a:t>
            </a:r>
            <a:r>
              <a:rPr lang="ru-RU" dirty="0" err="1">
                <a:latin typeface="+mj-lt"/>
              </a:rPr>
              <a:t>ұйымдарының</a:t>
            </a:r>
            <a:r>
              <a:rPr lang="ru-RU" dirty="0">
                <a:latin typeface="+mj-lt"/>
              </a:rPr>
              <a:t> </a:t>
            </a:r>
            <a:r>
              <a:rPr lang="ru-RU" b="1" dirty="0"/>
              <a:t>БАСШЫЛАРЫ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ә</a:t>
            </a:r>
            <a:r>
              <a:rPr lang="ru-RU" sz="1600" dirty="0" err="1">
                <a:latin typeface="+mj-lt"/>
              </a:rPr>
              <a:t>дістемелік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кабинеттердің</a:t>
            </a:r>
            <a:r>
              <a:rPr lang="ru-RU" sz="1600" dirty="0">
                <a:latin typeface="+mj-lt"/>
              </a:rPr>
              <a:t> (</a:t>
            </a:r>
            <a:r>
              <a:rPr lang="ru-RU" sz="1600" dirty="0" err="1">
                <a:latin typeface="+mj-lt"/>
              </a:rPr>
              <a:t>орталықтардың</a:t>
            </a:r>
            <a:r>
              <a:rPr lang="ru-RU" sz="1600" dirty="0">
                <a:latin typeface="+mj-lt"/>
              </a:rPr>
              <a:t>) </a:t>
            </a:r>
            <a:r>
              <a:rPr lang="ru-RU" sz="1600" dirty="0" err="1">
                <a:latin typeface="+mj-lt"/>
              </a:rPr>
              <a:t>басшылары</a:t>
            </a:r>
            <a:r>
              <a:rPr lang="ru-RU" sz="1600" dirty="0">
                <a:latin typeface="+mj-lt"/>
              </a:rPr>
              <a:t> </a:t>
            </a:r>
            <a:r>
              <a:rPr lang="ru-RU" sz="1600" b="1" dirty="0">
                <a:latin typeface="+mj-lt"/>
              </a:rPr>
              <a:t>ҮШІН</a:t>
            </a:r>
            <a:r>
              <a:rPr lang="ru-RU" sz="1600" dirty="0">
                <a:latin typeface="+mj-lt"/>
              </a:rPr>
              <a:t>: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567263" y="3104781"/>
            <a:ext cx="31463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+mj-lt"/>
              </a:rPr>
              <a:t>ПББ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err="1">
                <a:latin typeface="+mj-lt"/>
              </a:rPr>
              <a:t>қызметтің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негізгі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көрсеткіштерінің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орындалуын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талдамалық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жалпылау</a:t>
            </a:r>
            <a:endParaRPr lang="ru-RU" sz="1600" dirty="0">
              <a:latin typeface="+mj-lt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23" t="4451" r="10644" b="12230"/>
          <a:stretch/>
        </p:blipFill>
        <p:spPr>
          <a:xfrm>
            <a:off x="4290625" y="1812658"/>
            <a:ext cx="477748" cy="530476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8867474" y="1886120"/>
            <a:ext cx="274892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+mj-lt"/>
              </a:rPr>
              <a:t>Білім</a:t>
            </a:r>
            <a:r>
              <a:rPr lang="ru-RU" dirty="0">
                <a:latin typeface="+mj-lt"/>
              </a:rPr>
              <a:t> беру </a:t>
            </a:r>
            <a:r>
              <a:rPr lang="ru-RU" dirty="0" err="1">
                <a:latin typeface="+mj-lt"/>
              </a:rPr>
              <a:t>ұйымдары</a:t>
            </a:r>
            <a:r>
              <a:rPr lang="ru-RU" dirty="0">
                <a:latin typeface="+mj-lt"/>
              </a:rPr>
              <a:t> </a:t>
            </a:r>
            <a:r>
              <a:rPr lang="ru-RU" b="1" dirty="0"/>
              <a:t>БАСШЫЛАРЫНЫҢ ОРЫНБАСАРЛАРЫ</a:t>
            </a:r>
            <a:r>
              <a:rPr lang="ru-RU" sz="1600" dirty="0">
                <a:latin typeface="+mj-lt"/>
              </a:rPr>
              <a:t>, </a:t>
            </a:r>
            <a:r>
              <a:rPr lang="ru-RU" sz="1600" dirty="0" err="1">
                <a:latin typeface="+mj-lt"/>
              </a:rPr>
              <a:t>әдістемелік</a:t>
            </a:r>
            <a:r>
              <a:rPr lang="ru-RU" sz="1600" dirty="0">
                <a:latin typeface="+mj-lt"/>
              </a:rPr>
              <a:t> кабинет (</a:t>
            </a:r>
            <a:r>
              <a:rPr lang="ru-RU" sz="1600" dirty="0" err="1">
                <a:latin typeface="+mj-lt"/>
              </a:rPr>
              <a:t>орталық</a:t>
            </a:r>
            <a:r>
              <a:rPr lang="ru-RU" sz="1600" dirty="0">
                <a:latin typeface="+mj-lt"/>
              </a:rPr>
              <a:t>) </a:t>
            </a:r>
            <a:r>
              <a:rPr lang="ru-RU" sz="1600" dirty="0" err="1">
                <a:latin typeface="+mj-lt"/>
              </a:rPr>
              <a:t>басшысының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орынбасары</a:t>
            </a:r>
            <a:r>
              <a:rPr lang="ru-RU" sz="1600" dirty="0">
                <a:latin typeface="+mj-lt"/>
              </a:rPr>
              <a:t> </a:t>
            </a:r>
            <a:r>
              <a:rPr lang="ru-RU" sz="1600" b="1" dirty="0"/>
              <a:t>ҮШІН:</a:t>
            </a:r>
            <a:endParaRPr lang="ru-RU" sz="1600" dirty="0">
              <a:latin typeface="+mj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14625" y="4320584"/>
            <a:ext cx="312510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+mj-lt"/>
              </a:rPr>
              <a:t>Бөлімдердің</a:t>
            </a:r>
            <a:r>
              <a:rPr lang="ru-RU" dirty="0">
                <a:latin typeface="+mj-lt"/>
              </a:rPr>
              <a:t> </a:t>
            </a:r>
            <a:r>
              <a:rPr lang="ru-RU" b="1" dirty="0"/>
              <a:t>БАСШЫЛАРЫ </a:t>
            </a:r>
            <a:r>
              <a:rPr lang="ru-RU" sz="1600" dirty="0">
                <a:latin typeface="+mj-lt"/>
              </a:rPr>
              <a:t>(</a:t>
            </a:r>
            <a:r>
              <a:rPr lang="ru-RU" sz="1600" dirty="0" err="1">
                <a:latin typeface="+mj-lt"/>
              </a:rPr>
              <a:t>меңгерушілері</a:t>
            </a:r>
            <a:r>
              <a:rPr lang="ru-RU" sz="1600" dirty="0">
                <a:latin typeface="+mj-lt"/>
              </a:rPr>
              <a:t>) </a:t>
            </a:r>
            <a:r>
              <a:rPr lang="ru-RU" sz="1600" dirty="0" err="1">
                <a:latin typeface="+mj-lt"/>
              </a:rPr>
              <a:t>және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әдістемелік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кабинеттердің</a:t>
            </a:r>
            <a:r>
              <a:rPr lang="ru-RU" sz="1600" dirty="0">
                <a:latin typeface="+mj-lt"/>
              </a:rPr>
              <a:t> (</a:t>
            </a:r>
            <a:r>
              <a:rPr lang="ru-RU" sz="1600" dirty="0" err="1">
                <a:latin typeface="+mj-lt"/>
              </a:rPr>
              <a:t>орталықтардың</a:t>
            </a:r>
            <a:r>
              <a:rPr lang="ru-RU" sz="1600" dirty="0">
                <a:latin typeface="+mj-lt"/>
              </a:rPr>
              <a:t>): </a:t>
            </a:r>
            <a:r>
              <a:rPr lang="ru-RU" sz="1600" b="1" dirty="0"/>
              <a:t>ӘДІСКЕРЛЕРІ ҮШІН: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23" t="4451" r="10644" b="12230"/>
          <a:stretch/>
        </p:blipFill>
        <p:spPr>
          <a:xfrm>
            <a:off x="4290625" y="4238338"/>
            <a:ext cx="477748" cy="530476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554677" y="5368327"/>
            <a:ext cx="31589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+mj-lt"/>
              </a:rPr>
              <a:t>ПББ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err="1">
                <a:latin typeface="+mj-lt"/>
              </a:rPr>
              <a:t>қызметтің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негізгі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көрсеткіштерінің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орындалуын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талдамалық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жалпылау</a:t>
            </a:r>
            <a:r>
              <a:rPr lang="ru-RU" sz="1600" dirty="0">
                <a:latin typeface="+mj-lt"/>
              </a:rPr>
              <a:t>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8426583" y="3729271"/>
            <a:ext cx="30229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dirty="0" err="1">
                <a:latin typeface="+mj-lt"/>
              </a:rPr>
              <a:t>қызметтің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негізгі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көрсеткіштерінің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орындалуын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талдамалық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жалпылау</a:t>
            </a:r>
            <a:r>
              <a:rPr lang="ru-RU" sz="1600" dirty="0">
                <a:latin typeface="+mj-lt"/>
              </a:rPr>
              <a:t>.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1394" y="1849667"/>
            <a:ext cx="423247" cy="43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3793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BD426DCD-DFEF-4157-93A7-6F6DF0104146}"/>
              </a:ext>
            </a:extLst>
          </p:cNvPr>
          <p:cNvSpPr/>
          <p:nvPr/>
        </p:nvSpPr>
        <p:spPr>
          <a:xfrm>
            <a:off x="6480031" y="656268"/>
            <a:ext cx="5396807" cy="400110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D7F333EA-9231-4F4E-B984-DD1905F7C936}"/>
              </a:ext>
            </a:extLst>
          </p:cNvPr>
          <p:cNvSpPr/>
          <p:nvPr/>
        </p:nvSpPr>
        <p:spPr>
          <a:xfrm>
            <a:off x="414596" y="665462"/>
            <a:ext cx="5396807" cy="400110"/>
          </a:xfrm>
          <a:prstGeom prst="rect">
            <a:avLst/>
          </a:prstGeom>
          <a:solidFill>
            <a:srgbClr val="0021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9191E659-BD5A-78CA-7269-BD16A0D9CD51}"/>
              </a:ext>
            </a:extLst>
          </p:cNvPr>
          <p:cNvSpPr/>
          <p:nvPr/>
        </p:nvSpPr>
        <p:spPr>
          <a:xfrm>
            <a:off x="-785843" y="656268"/>
            <a:ext cx="5000828" cy="40011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АҒЫМДАҒЫ ЖАҒДАЙ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518357" y="1207983"/>
            <a:ext cx="552562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 err="1">
                <a:latin typeface="+mj-lt"/>
                <a:cs typeface="Arial" panose="020B0604020202020204" pitchFamily="34" charset="0"/>
              </a:rPr>
              <a:t>Педагогтің</a:t>
            </a:r>
            <a:r>
              <a:rPr lang="ru-RU" dirty="0">
                <a:latin typeface="+mj-lt"/>
                <a:cs typeface="Arial" panose="020B0604020202020204" pitchFamily="34" charset="0"/>
              </a:rPr>
              <a:t> </a:t>
            </a:r>
            <a:r>
              <a:rPr lang="ru-RU" dirty="0" err="1">
                <a:latin typeface="+mj-lt"/>
                <a:cs typeface="Arial" panose="020B0604020202020204" pitchFamily="34" charset="0"/>
              </a:rPr>
              <a:t>қағаз</a:t>
            </a:r>
            <a:r>
              <a:rPr lang="ru-RU" dirty="0">
                <a:latin typeface="+mj-lt"/>
                <a:cs typeface="Arial" panose="020B0604020202020204" pitchFamily="34" charset="0"/>
              </a:rPr>
              <a:t>/</a:t>
            </a:r>
            <a:r>
              <a:rPr lang="ru-RU" dirty="0" err="1">
                <a:latin typeface="+mj-lt"/>
                <a:cs typeface="Arial" panose="020B0604020202020204" pitchFamily="34" charset="0"/>
              </a:rPr>
              <a:t>электрондық</a:t>
            </a:r>
            <a:r>
              <a:rPr lang="ru-RU" dirty="0">
                <a:latin typeface="+mj-lt"/>
                <a:cs typeface="Arial" panose="020B0604020202020204" pitchFamily="34" charset="0"/>
              </a:rPr>
              <a:t> </a:t>
            </a:r>
            <a:r>
              <a:rPr lang="ru-RU" dirty="0" err="1">
                <a:latin typeface="+mj-lt"/>
                <a:cs typeface="Arial" panose="020B0604020202020204" pitchFamily="34" charset="0"/>
              </a:rPr>
              <a:t>форматта</a:t>
            </a:r>
            <a:r>
              <a:rPr lang="ru-RU" dirty="0">
                <a:latin typeface="+mj-lt"/>
                <a:cs typeface="Arial" panose="020B0604020202020204" pitchFamily="34" charset="0"/>
              </a:rPr>
              <a:t> портфолио </a:t>
            </a:r>
            <a:r>
              <a:rPr lang="ru-RU" dirty="0" err="1">
                <a:latin typeface="+mj-lt"/>
                <a:cs typeface="Arial" panose="020B0604020202020204" pitchFamily="34" charset="0"/>
              </a:rPr>
              <a:t>қалыптастыруы</a:t>
            </a:r>
            <a:r>
              <a:rPr lang="ru-RU" sz="2000" dirty="0">
                <a:latin typeface="+mj-lt"/>
                <a:cs typeface="Arial" panose="020B0604020202020204" pitchFamily="34" charset="0"/>
              </a:rPr>
              <a:t> </a:t>
            </a:r>
            <a:r>
              <a:rPr lang="ru-RU" dirty="0">
                <a:latin typeface="+mj-lt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 err="1">
                <a:latin typeface="+mj-lt"/>
                <a:cs typeface="Arial" panose="020B0604020202020204" pitchFamily="34" charset="0"/>
              </a:rPr>
              <a:t>Педагогтердің</a:t>
            </a:r>
            <a:r>
              <a:rPr lang="ru-RU" dirty="0">
                <a:latin typeface="+mj-lt"/>
                <a:cs typeface="Arial" panose="020B0604020202020204" pitchFamily="34" charset="0"/>
              </a:rPr>
              <a:t> </a:t>
            </a:r>
            <a:r>
              <a:rPr lang="ru-RU" dirty="0" err="1">
                <a:latin typeface="+mj-lt"/>
                <a:cs typeface="Arial" panose="020B0604020202020204" pitchFamily="34" charset="0"/>
              </a:rPr>
              <a:t>құжаттарын</a:t>
            </a:r>
            <a:r>
              <a:rPr lang="ru-RU" dirty="0">
                <a:latin typeface="+mj-lt"/>
                <a:cs typeface="Arial" panose="020B0604020202020204" pitchFamily="34" charset="0"/>
              </a:rPr>
              <a:t> (</a:t>
            </a:r>
            <a:r>
              <a:rPr lang="ru-RU" dirty="0" err="1">
                <a:latin typeface="+mj-lt"/>
                <a:cs typeface="Arial" panose="020B0604020202020204" pitchFamily="34" charset="0"/>
              </a:rPr>
              <a:t>портфолиосын</a:t>
            </a:r>
            <a:r>
              <a:rPr lang="ru-RU" dirty="0">
                <a:latin typeface="+mj-lt"/>
                <a:cs typeface="Arial" panose="020B0604020202020204" pitchFamily="34" charset="0"/>
              </a:rPr>
              <a:t>) </a:t>
            </a:r>
            <a:r>
              <a:rPr lang="ru-RU" dirty="0" err="1">
                <a:latin typeface="+mj-lt"/>
                <a:cs typeface="Arial" panose="020B0604020202020204" pitchFamily="34" charset="0"/>
              </a:rPr>
              <a:t>қарау</a:t>
            </a:r>
            <a:r>
              <a:rPr lang="ru-RU" dirty="0">
                <a:latin typeface="+mj-lt"/>
                <a:cs typeface="Arial" panose="020B0604020202020204" pitchFamily="34" charset="0"/>
              </a:rPr>
              <a:t> </a:t>
            </a:r>
            <a:r>
              <a:rPr lang="ru-RU" dirty="0" err="1">
                <a:latin typeface="+mj-lt"/>
                <a:cs typeface="Arial" panose="020B0604020202020204" pitchFamily="34" charset="0"/>
              </a:rPr>
              <a:t>мерзімдері</a:t>
            </a:r>
            <a:r>
              <a:rPr lang="ru-RU" dirty="0">
                <a:latin typeface="+mj-lt"/>
                <a:cs typeface="Arial" panose="020B0604020202020204" pitchFamily="34" charset="0"/>
              </a:rPr>
              <a:t> - </a:t>
            </a:r>
            <a:r>
              <a:rPr lang="ru-RU" i="1" dirty="0">
                <a:latin typeface="+mj-lt"/>
                <a:cs typeface="Arial" panose="020B0604020202020204" pitchFamily="34" charset="0"/>
              </a:rPr>
              <a:t>6 </a:t>
            </a:r>
            <a:r>
              <a:rPr lang="ru-RU" i="1" dirty="0" err="1">
                <a:latin typeface="+mj-lt"/>
                <a:cs typeface="Arial" panose="020B0604020202020204" pitchFamily="34" charset="0"/>
              </a:rPr>
              <a:t>айға</a:t>
            </a:r>
            <a:r>
              <a:rPr lang="ru-RU" i="1" dirty="0">
                <a:latin typeface="+mj-lt"/>
                <a:cs typeface="Arial" panose="020B0604020202020204" pitchFamily="34" charset="0"/>
              </a:rPr>
              <a:t> </a:t>
            </a:r>
            <a:r>
              <a:rPr lang="ru-RU" i="1" dirty="0" err="1">
                <a:latin typeface="+mj-lt"/>
                <a:cs typeface="Arial" panose="020B0604020202020204" pitchFamily="34" charset="0"/>
              </a:rPr>
              <a:t>дейін</a:t>
            </a:r>
            <a:endParaRPr lang="ru-RU" i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9191E659-BD5A-78CA-7269-BD16A0D9CD51}"/>
              </a:ext>
            </a:extLst>
          </p:cNvPr>
          <p:cNvSpPr/>
          <p:nvPr/>
        </p:nvSpPr>
        <p:spPr>
          <a:xfrm>
            <a:off x="6210532" y="646646"/>
            <a:ext cx="2516922" cy="40011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ҰСЫНЫС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6152654" y="883706"/>
            <a:ext cx="47774" cy="5534319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6262411" y="1264057"/>
            <a:ext cx="56845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kk-KZ" altLang="ru-RU" dirty="0">
                <a:latin typeface="+mj-lt"/>
                <a:cs typeface="Arial" panose="020B0604020202020204" pitchFamily="34" charset="0"/>
              </a:rPr>
              <a:t>Педагогтің үздіксіз кәсіби даму ұлттық платформасында педагогтердің портфолиосын қалыптастыру </a:t>
            </a:r>
            <a:r>
              <a:rPr lang="kk-KZ" altLang="ru-RU" i="1" dirty="0">
                <a:latin typeface="+mj-lt"/>
                <a:cs typeface="Arial" panose="020B0604020202020204" pitchFamily="34" charset="0"/>
              </a:rPr>
              <a:t>(педагогтің қатысуынсыз) </a:t>
            </a:r>
          </a:p>
        </p:txBody>
      </p:sp>
      <p:cxnSp>
        <p:nvCxnSpPr>
          <p:cNvPr id="45" name="Google Shape;299;p6"/>
          <p:cNvCxnSpPr/>
          <p:nvPr/>
        </p:nvCxnSpPr>
        <p:spPr>
          <a:xfrm>
            <a:off x="545427" y="3183031"/>
            <a:ext cx="5151" cy="2693777"/>
          </a:xfrm>
          <a:prstGeom prst="straightConnector1">
            <a:avLst/>
          </a:prstGeom>
          <a:noFill/>
          <a:ln w="1905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8" name="Google Shape;302;p6"/>
          <p:cNvSpPr/>
          <p:nvPr/>
        </p:nvSpPr>
        <p:spPr>
          <a:xfrm>
            <a:off x="918371" y="2563233"/>
            <a:ext cx="4935500" cy="788737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ЭҮП, ХҚКО </a:t>
            </a:r>
            <a:r>
              <a:rPr lang="ru-RU" b="0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арқылы</a:t>
            </a:r>
            <a:r>
              <a:rPr lang="ru-RU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b="0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өтініш</a:t>
            </a:r>
            <a:r>
              <a:rPr lang="ru-RU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беру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b="0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Қызмет</a:t>
            </a:r>
            <a:r>
              <a:rPr lang="ru-RU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b="0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көрсету</a:t>
            </a:r>
            <a:r>
              <a:rPr lang="ru-RU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b="0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мерзімі</a:t>
            </a:r>
            <a:r>
              <a:rPr lang="ru-RU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– </a:t>
            </a:r>
            <a:r>
              <a:rPr lang="ru-RU" sz="2000" b="1" i="0" u="none" strike="noStrike" cap="none" dirty="0">
                <a:latin typeface="+mj-lt"/>
                <a:ea typeface="Arial"/>
                <a:cs typeface="Arial"/>
                <a:sym typeface="Arial"/>
              </a:rPr>
              <a:t>1-7 </a:t>
            </a:r>
            <a:r>
              <a:rPr lang="ru-RU" sz="2000" b="1" i="0" u="none" strike="noStrike" cap="none" dirty="0" err="1">
                <a:latin typeface="+mj-lt"/>
                <a:ea typeface="Arial"/>
                <a:cs typeface="Arial"/>
                <a:sym typeface="Arial"/>
              </a:rPr>
              <a:t>жұмыс</a:t>
            </a:r>
            <a:r>
              <a:rPr lang="ru-RU" sz="2000" b="1" i="0" u="none" strike="noStrike" cap="none" dirty="0"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2000" b="1" i="0" u="none" strike="noStrike" cap="none" dirty="0" err="1">
                <a:latin typeface="+mj-lt"/>
                <a:ea typeface="Arial"/>
                <a:cs typeface="Arial"/>
                <a:sym typeface="Arial"/>
              </a:rPr>
              <a:t>күні</a:t>
            </a:r>
            <a:endParaRPr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49" name="Google Shape;303;p6"/>
          <p:cNvSpPr/>
          <p:nvPr/>
        </p:nvSpPr>
        <p:spPr>
          <a:xfrm>
            <a:off x="913353" y="3490921"/>
            <a:ext cx="4949984" cy="1473528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b="1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ЭҮП </a:t>
            </a:r>
            <a:r>
              <a:rPr lang="ru-RU" b="1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арқылы</a:t>
            </a:r>
            <a:r>
              <a:rPr lang="ru-RU" b="1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ММ, </a:t>
            </a:r>
            <a:r>
              <a:rPr lang="ru-RU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Мектеп</a:t>
            </a:r>
            <a:r>
              <a:rPr lang="ru-RU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, Колледж, ББ, ОМ АЖО (ҰББД) </a:t>
            </a:r>
            <a:r>
              <a:rPr lang="ru-RU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түседі</a:t>
            </a:r>
            <a:r>
              <a:rPr lang="ru-RU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endParaRPr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</a:pPr>
            <a:endParaRPr sz="105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ХҚКО </a:t>
            </a:r>
            <a:r>
              <a:rPr lang="ru-RU" b="1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арқылы</a:t>
            </a:r>
            <a:r>
              <a:rPr lang="ru-RU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: </a:t>
            </a:r>
            <a:r>
              <a:rPr lang="ru-RU" b="0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мектепке</a:t>
            </a:r>
            <a:r>
              <a:rPr lang="ru-RU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, </a:t>
            </a:r>
            <a:r>
              <a:rPr lang="ru-RU" b="0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колледжге</a:t>
            </a:r>
            <a:r>
              <a:rPr lang="ru-RU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, ББ, ОМ-не </a:t>
            </a:r>
            <a:r>
              <a:rPr lang="ru-RU" b="0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құжаттарды</a:t>
            </a:r>
            <a:r>
              <a:rPr lang="ru-RU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b="0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курьерлік</a:t>
            </a:r>
            <a:r>
              <a:rPr lang="ru-RU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b="0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жеткізу</a:t>
            </a:r>
            <a:endParaRPr lang="ru-RU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50" name="Google Shape;304;p6"/>
          <p:cNvSpPr/>
          <p:nvPr/>
        </p:nvSpPr>
        <p:spPr>
          <a:xfrm>
            <a:off x="941729" y="5049534"/>
            <a:ext cx="4922336" cy="1244057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0000"/>
              </a:buClr>
              <a:buSzPts val="1600"/>
            </a:pPr>
            <a:r>
              <a:rPr lang="ru-RU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Құжаттарды</a:t>
            </a:r>
            <a:r>
              <a:rPr lang="ru-RU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қараудың</a:t>
            </a:r>
            <a:r>
              <a:rPr lang="ru-RU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бірнеше</a:t>
            </a:r>
            <a:r>
              <a:rPr lang="ru-RU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кезеңдері</a:t>
            </a:r>
            <a:r>
              <a:rPr lang="ru-RU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:</a:t>
            </a:r>
          </a:p>
          <a:p>
            <a:pPr marL="342900" lvl="0" indent="-342900">
              <a:buClr>
                <a:srgbClr val="000000"/>
              </a:buClr>
              <a:buSzPts val="1600"/>
              <a:buAutoNum type="arabicPeriod"/>
            </a:pPr>
            <a:r>
              <a:rPr lang="ru-RU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Сараптама</a:t>
            </a:r>
            <a:r>
              <a:rPr lang="ru-RU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кеңесі</a:t>
            </a:r>
            <a:r>
              <a:rPr lang="ru-RU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(</a:t>
            </a:r>
            <a:r>
              <a:rPr lang="ru-RU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ұсыныстар</a:t>
            </a:r>
            <a:r>
              <a:rPr lang="ru-RU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береді</a:t>
            </a:r>
            <a:r>
              <a:rPr lang="ru-RU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)</a:t>
            </a:r>
          </a:p>
          <a:p>
            <a:pPr marL="342900" lvl="0" indent="-342900">
              <a:buClr>
                <a:srgbClr val="000000"/>
              </a:buClr>
              <a:buSzPts val="1600"/>
              <a:buAutoNum type="arabicPeriod"/>
            </a:pPr>
            <a:r>
              <a:rPr lang="ru-RU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Аттестаттау</a:t>
            </a:r>
            <a:r>
              <a:rPr lang="ru-RU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комиссиясы</a:t>
            </a:r>
            <a:r>
              <a:rPr lang="ru-RU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(</a:t>
            </a:r>
            <a:r>
              <a:rPr lang="ru-RU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қайта</a:t>
            </a:r>
            <a:r>
              <a:rPr lang="ru-RU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қарайды</a:t>
            </a:r>
            <a:r>
              <a:rPr lang="ru-RU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)</a:t>
            </a:r>
            <a:endParaRPr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cxnSp>
        <p:nvCxnSpPr>
          <p:cNvPr id="51" name="Google Shape;305;p6"/>
          <p:cNvCxnSpPr/>
          <p:nvPr/>
        </p:nvCxnSpPr>
        <p:spPr>
          <a:xfrm>
            <a:off x="661345" y="4272900"/>
            <a:ext cx="250817" cy="0"/>
          </a:xfrm>
          <a:prstGeom prst="straightConnector1">
            <a:avLst/>
          </a:prstGeom>
          <a:noFill/>
          <a:ln w="1905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3" name="Google Shape;307;p6"/>
          <p:cNvCxnSpPr/>
          <p:nvPr/>
        </p:nvCxnSpPr>
        <p:spPr>
          <a:xfrm>
            <a:off x="670170" y="3066665"/>
            <a:ext cx="250817" cy="0"/>
          </a:xfrm>
          <a:prstGeom prst="straightConnector1">
            <a:avLst/>
          </a:prstGeom>
          <a:noFill/>
          <a:ln w="1905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5" name="Google Shape;310;p6"/>
          <p:cNvCxnSpPr/>
          <p:nvPr/>
        </p:nvCxnSpPr>
        <p:spPr>
          <a:xfrm>
            <a:off x="690912" y="5741095"/>
            <a:ext cx="250817" cy="0"/>
          </a:xfrm>
          <a:prstGeom prst="straightConnector1">
            <a:avLst/>
          </a:prstGeom>
          <a:noFill/>
          <a:ln w="1905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0" name="Google Shape;299;p6"/>
          <p:cNvCxnSpPr/>
          <p:nvPr/>
        </p:nvCxnSpPr>
        <p:spPr>
          <a:xfrm>
            <a:off x="6611695" y="3351970"/>
            <a:ext cx="26797" cy="2319593"/>
          </a:xfrm>
          <a:prstGeom prst="straightConnector1">
            <a:avLst/>
          </a:prstGeom>
          <a:noFill/>
          <a:ln w="1905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3" name="Google Shape;302;p6"/>
          <p:cNvSpPr/>
          <p:nvPr/>
        </p:nvSpPr>
        <p:spPr>
          <a:xfrm>
            <a:off x="6935932" y="2591061"/>
            <a:ext cx="4955938" cy="119081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0000"/>
              </a:buClr>
              <a:buSzPts val="1600"/>
            </a:pPr>
            <a:r>
              <a:rPr lang="ru-RU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Педагогтердің</a:t>
            </a:r>
            <a:r>
              <a:rPr lang="ru-RU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құжаттарын</a:t>
            </a:r>
            <a:r>
              <a:rPr lang="ru-RU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(</a:t>
            </a:r>
            <a:r>
              <a:rPr lang="ru-RU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портфолиосын</a:t>
            </a:r>
            <a:r>
              <a:rPr lang="ru-RU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) </a:t>
            </a:r>
            <a:r>
              <a:rPr lang="ru-RU" b="1" dirty="0" err="1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платформада</a:t>
            </a:r>
            <a:r>
              <a:rPr lang="ru-RU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тиісті</a:t>
            </a:r>
            <a:r>
              <a:rPr lang="ru-RU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дерекқорлармен</a:t>
            </a:r>
            <a:r>
              <a:rPr lang="ru-RU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интеграциялау</a:t>
            </a:r>
            <a:r>
              <a:rPr lang="ru-RU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арқылы</a:t>
            </a:r>
            <a:r>
              <a:rPr lang="ru-RU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жүйелі</a:t>
            </a:r>
            <a:r>
              <a:rPr lang="ru-RU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(</a:t>
            </a:r>
            <a:r>
              <a:rPr lang="ru-RU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жыл</a:t>
            </a:r>
            <a:r>
              <a:rPr lang="ru-RU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сайынғы</a:t>
            </a:r>
            <a:r>
              <a:rPr lang="ru-RU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) </a:t>
            </a:r>
            <a:r>
              <a:rPr lang="ru-RU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қалыптастыру</a:t>
            </a:r>
            <a:endParaRPr lang="ru-RU" dirty="0">
              <a:solidFill>
                <a:srgbClr val="C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cxnSp>
        <p:nvCxnSpPr>
          <p:cNvPr id="66" name="Google Shape;305;p6"/>
          <p:cNvCxnSpPr/>
          <p:nvPr/>
        </p:nvCxnSpPr>
        <p:spPr>
          <a:xfrm>
            <a:off x="6704701" y="4562090"/>
            <a:ext cx="250817" cy="0"/>
          </a:xfrm>
          <a:prstGeom prst="straightConnector1">
            <a:avLst/>
          </a:prstGeom>
          <a:noFill/>
          <a:ln w="1905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8" name="Google Shape;307;p6"/>
          <p:cNvCxnSpPr/>
          <p:nvPr/>
        </p:nvCxnSpPr>
        <p:spPr>
          <a:xfrm>
            <a:off x="6704701" y="3183031"/>
            <a:ext cx="250817" cy="0"/>
          </a:xfrm>
          <a:prstGeom prst="straightConnector1">
            <a:avLst/>
          </a:prstGeom>
          <a:noFill/>
          <a:ln w="1905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2" name="Google Shape;302;p6"/>
          <p:cNvSpPr/>
          <p:nvPr/>
        </p:nvSpPr>
        <p:spPr>
          <a:xfrm>
            <a:off x="6955518" y="3907635"/>
            <a:ext cx="4936352" cy="1207747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0000"/>
              </a:buClr>
              <a:buSzPts val="1600"/>
            </a:pPr>
            <a:r>
              <a:rPr lang="ru-RU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Аттестатталатын</a:t>
            </a:r>
            <a:r>
              <a:rPr lang="ru-RU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педагогтің</a:t>
            </a:r>
            <a:r>
              <a:rPr lang="ru-RU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жеке</a:t>
            </a:r>
            <a:r>
              <a:rPr lang="ru-RU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кабинеті</a:t>
            </a:r>
            <a:r>
              <a:rPr lang="ru-RU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арқылы</a:t>
            </a:r>
            <a:r>
              <a:rPr lang="ru-RU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платформада</a:t>
            </a:r>
            <a:r>
              <a:rPr lang="ru-RU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өтінішті</a:t>
            </a:r>
            <a:r>
              <a:rPr lang="ru-RU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өз</a:t>
            </a:r>
            <a:r>
              <a:rPr lang="ru-RU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бетінше</a:t>
            </a:r>
            <a:r>
              <a:rPr lang="ru-RU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беруі</a:t>
            </a:r>
            <a:endParaRPr lang="ru-RU" b="1" dirty="0">
              <a:solidFill>
                <a:srgbClr val="C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cxnSp>
        <p:nvCxnSpPr>
          <p:cNvPr id="74" name="Google Shape;305;p6"/>
          <p:cNvCxnSpPr/>
          <p:nvPr/>
        </p:nvCxnSpPr>
        <p:spPr>
          <a:xfrm>
            <a:off x="6704701" y="5807711"/>
            <a:ext cx="250817" cy="0"/>
          </a:xfrm>
          <a:prstGeom prst="straightConnector1">
            <a:avLst/>
          </a:prstGeom>
          <a:noFill/>
          <a:ln w="1905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5" name="Google Shape;302;p6"/>
          <p:cNvSpPr/>
          <p:nvPr/>
        </p:nvSpPr>
        <p:spPr>
          <a:xfrm>
            <a:off x="6945227" y="5201526"/>
            <a:ext cx="4946643" cy="1092065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0000"/>
              </a:buClr>
              <a:buSzPts val="1600"/>
            </a:pPr>
            <a:r>
              <a:rPr lang="ru-RU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Аттестаттау</a:t>
            </a:r>
            <a:r>
              <a:rPr lang="ru-RU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комиссиясының</a:t>
            </a:r>
            <a:r>
              <a:rPr lang="ru-RU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педагогтердің</a:t>
            </a:r>
            <a:r>
              <a:rPr lang="ru-RU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материалдарын</a:t>
            </a:r>
            <a:r>
              <a:rPr lang="ru-RU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қарауы</a:t>
            </a:r>
            <a:r>
              <a:rPr lang="ru-RU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1600" i="1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(</a:t>
            </a:r>
            <a:r>
              <a:rPr lang="ru-RU" sz="1600" i="1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платформада</a:t>
            </a:r>
            <a:r>
              <a:rPr lang="ru-RU" sz="1600" i="1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1600" i="1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педагогтің</a:t>
            </a:r>
            <a:r>
              <a:rPr lang="ru-RU" sz="1600" i="1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1600" i="1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жеке</a:t>
            </a:r>
            <a:r>
              <a:rPr lang="ru-RU" sz="1600" i="1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1600" i="1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кабинетіне</a:t>
            </a:r>
            <a:r>
              <a:rPr lang="ru-RU" sz="1600" i="1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1600" i="1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кіру</a:t>
            </a:r>
            <a:r>
              <a:rPr lang="ru-RU" sz="1600" i="1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1600" i="1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мүмкіндігі</a:t>
            </a:r>
            <a:r>
              <a:rPr lang="ru-RU" sz="1600" i="1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1600" i="1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беріледі</a:t>
            </a:r>
            <a:r>
              <a:rPr lang="ru-RU" sz="1600" i="1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)</a:t>
            </a:r>
            <a:endParaRPr lang="ru-RU" sz="1600" b="1" i="1" dirty="0">
              <a:solidFill>
                <a:srgbClr val="C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824A596-273F-BE14-D22D-AC9FE87545F5}"/>
              </a:ext>
            </a:extLst>
          </p:cNvPr>
          <p:cNvSpPr/>
          <p:nvPr/>
        </p:nvSpPr>
        <p:spPr>
          <a:xfrm>
            <a:off x="-13504" y="-19637"/>
            <a:ext cx="12192000" cy="629239"/>
          </a:xfrm>
          <a:prstGeom prst="rect">
            <a:avLst/>
          </a:prstGeom>
          <a:solidFill>
            <a:srgbClr val="0021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ru-RU" sz="2400" b="1" dirty="0">
                <a:solidFill>
                  <a:srgbClr val="FFC000"/>
                </a:solidFill>
                <a:latin typeface="Oswald"/>
                <a:cs typeface="Times New Roman"/>
              </a:rPr>
              <a:t>             КЕШЕНДІ ТАЛДАМАЛЫҚ ЖИНАҚТАУ </a:t>
            </a:r>
            <a:endParaRPr kumimoji="0" lang="x-non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4F67175-2DF0-A69B-CD89-6CFFDD7D4CBC}"/>
              </a:ext>
            </a:extLst>
          </p:cNvPr>
          <p:cNvSpPr/>
          <p:nvPr/>
        </p:nvSpPr>
        <p:spPr>
          <a:xfrm>
            <a:off x="87549" y="102252"/>
            <a:ext cx="982493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400" b="1" dirty="0">
                <a:solidFill>
                  <a:schemeClr val="bg1"/>
                </a:solidFill>
                <a:latin typeface="Oswald"/>
                <a:cs typeface="Times New Roman"/>
              </a:rPr>
              <a:t>ҚЫЗМЕТ ҚОРЫТЫНДЫЛАРЫН</a:t>
            </a:r>
          </a:p>
        </p:txBody>
      </p:sp>
      <p:grpSp>
        <p:nvGrpSpPr>
          <p:cNvPr id="35" name="Group 17">
            <a:extLst>
              <a:ext uri="{FF2B5EF4-FFF2-40B4-BE49-F238E27FC236}">
                <a16:creationId xmlns:a16="http://schemas.microsoft.com/office/drawing/2014/main" xmlns="" id="{5D1EA5A3-E669-4530-B49F-52C5560498E1}"/>
              </a:ext>
            </a:extLst>
          </p:cNvPr>
          <p:cNvGrpSpPr/>
          <p:nvPr/>
        </p:nvGrpSpPr>
        <p:grpSpPr>
          <a:xfrm>
            <a:off x="6498358" y="4457517"/>
            <a:ext cx="253469" cy="219505"/>
            <a:chOff x="0" y="0"/>
            <a:chExt cx="3619627" cy="3134614"/>
          </a:xfrm>
          <a:solidFill>
            <a:srgbClr val="FFC000"/>
          </a:solidFill>
        </p:grpSpPr>
        <p:sp>
          <p:nvSpPr>
            <p:cNvPr id="36" name="Freeform 18">
              <a:extLst>
                <a:ext uri="{FF2B5EF4-FFF2-40B4-BE49-F238E27FC236}">
                  <a16:creationId xmlns:a16="http://schemas.microsoft.com/office/drawing/2014/main" xmlns="" id="{0AA5191E-6771-40BE-BE54-D3BEA3696C19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x-none"/>
            </a:p>
          </p:txBody>
        </p:sp>
      </p:grpSp>
      <p:grpSp>
        <p:nvGrpSpPr>
          <p:cNvPr id="37" name="Group 17">
            <a:extLst>
              <a:ext uri="{FF2B5EF4-FFF2-40B4-BE49-F238E27FC236}">
                <a16:creationId xmlns:a16="http://schemas.microsoft.com/office/drawing/2014/main" xmlns="" id="{5D1EA5A3-E669-4530-B49F-52C5560498E1}"/>
              </a:ext>
            </a:extLst>
          </p:cNvPr>
          <p:cNvGrpSpPr/>
          <p:nvPr/>
        </p:nvGrpSpPr>
        <p:grpSpPr>
          <a:xfrm>
            <a:off x="399423" y="2890353"/>
            <a:ext cx="253469" cy="219505"/>
            <a:chOff x="0" y="0"/>
            <a:chExt cx="3619627" cy="3134614"/>
          </a:xfrm>
          <a:solidFill>
            <a:srgbClr val="FFC000"/>
          </a:solidFill>
        </p:grpSpPr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xmlns="" id="{0AA5191E-6771-40BE-BE54-D3BEA3696C19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x-none"/>
            </a:p>
          </p:txBody>
        </p:sp>
      </p:grpSp>
      <p:grpSp>
        <p:nvGrpSpPr>
          <p:cNvPr id="39" name="Group 17">
            <a:extLst>
              <a:ext uri="{FF2B5EF4-FFF2-40B4-BE49-F238E27FC236}">
                <a16:creationId xmlns:a16="http://schemas.microsoft.com/office/drawing/2014/main" xmlns="" id="{5D1EA5A3-E669-4530-B49F-52C5560498E1}"/>
              </a:ext>
            </a:extLst>
          </p:cNvPr>
          <p:cNvGrpSpPr/>
          <p:nvPr/>
        </p:nvGrpSpPr>
        <p:grpSpPr>
          <a:xfrm>
            <a:off x="6480031" y="3108244"/>
            <a:ext cx="231266" cy="218585"/>
            <a:chOff x="0" y="0"/>
            <a:chExt cx="3619627" cy="3134614"/>
          </a:xfrm>
          <a:solidFill>
            <a:srgbClr val="FFC000"/>
          </a:solidFill>
        </p:grpSpPr>
        <p:sp>
          <p:nvSpPr>
            <p:cNvPr id="40" name="Freeform 18">
              <a:extLst>
                <a:ext uri="{FF2B5EF4-FFF2-40B4-BE49-F238E27FC236}">
                  <a16:creationId xmlns:a16="http://schemas.microsoft.com/office/drawing/2014/main" xmlns="" id="{0AA5191E-6771-40BE-BE54-D3BEA3696C19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x-none"/>
            </a:p>
          </p:txBody>
        </p:sp>
      </p:grpSp>
      <p:grpSp>
        <p:nvGrpSpPr>
          <p:cNvPr id="41" name="Group 17">
            <a:extLst>
              <a:ext uri="{FF2B5EF4-FFF2-40B4-BE49-F238E27FC236}">
                <a16:creationId xmlns:a16="http://schemas.microsoft.com/office/drawing/2014/main" xmlns="" id="{5D1EA5A3-E669-4530-B49F-52C5560498E1}"/>
              </a:ext>
            </a:extLst>
          </p:cNvPr>
          <p:cNvGrpSpPr/>
          <p:nvPr/>
        </p:nvGrpSpPr>
        <p:grpSpPr>
          <a:xfrm>
            <a:off x="414596" y="4163147"/>
            <a:ext cx="253469" cy="219505"/>
            <a:chOff x="0" y="0"/>
            <a:chExt cx="3619627" cy="3134614"/>
          </a:xfrm>
          <a:solidFill>
            <a:srgbClr val="FFC000"/>
          </a:solidFill>
        </p:grpSpPr>
        <p:sp>
          <p:nvSpPr>
            <p:cNvPr id="42" name="Freeform 18">
              <a:extLst>
                <a:ext uri="{FF2B5EF4-FFF2-40B4-BE49-F238E27FC236}">
                  <a16:creationId xmlns:a16="http://schemas.microsoft.com/office/drawing/2014/main" xmlns="" id="{0AA5191E-6771-40BE-BE54-D3BEA3696C19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x-none"/>
            </a:p>
          </p:txBody>
        </p:sp>
      </p:grpSp>
      <p:grpSp>
        <p:nvGrpSpPr>
          <p:cNvPr id="47" name="Group 17">
            <a:extLst>
              <a:ext uri="{FF2B5EF4-FFF2-40B4-BE49-F238E27FC236}">
                <a16:creationId xmlns:a16="http://schemas.microsoft.com/office/drawing/2014/main" xmlns="" id="{5D1EA5A3-E669-4530-B49F-52C5560498E1}"/>
              </a:ext>
            </a:extLst>
          </p:cNvPr>
          <p:cNvGrpSpPr/>
          <p:nvPr/>
        </p:nvGrpSpPr>
        <p:grpSpPr>
          <a:xfrm>
            <a:off x="416792" y="5637805"/>
            <a:ext cx="253469" cy="219505"/>
            <a:chOff x="0" y="0"/>
            <a:chExt cx="3619627" cy="3134614"/>
          </a:xfrm>
          <a:solidFill>
            <a:srgbClr val="FFC000"/>
          </a:solidFill>
        </p:grpSpPr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xmlns="" id="{0AA5191E-6771-40BE-BE54-D3BEA3696C19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x-none"/>
            </a:p>
          </p:txBody>
        </p:sp>
      </p:grpSp>
      <p:grpSp>
        <p:nvGrpSpPr>
          <p:cNvPr id="56" name="Group 17">
            <a:extLst>
              <a:ext uri="{FF2B5EF4-FFF2-40B4-BE49-F238E27FC236}">
                <a16:creationId xmlns:a16="http://schemas.microsoft.com/office/drawing/2014/main" xmlns="" id="{5D1EA5A3-E669-4530-B49F-52C5560498E1}"/>
              </a:ext>
            </a:extLst>
          </p:cNvPr>
          <p:cNvGrpSpPr/>
          <p:nvPr/>
        </p:nvGrpSpPr>
        <p:grpSpPr>
          <a:xfrm>
            <a:off x="6541679" y="5696704"/>
            <a:ext cx="253469" cy="219505"/>
            <a:chOff x="0" y="0"/>
            <a:chExt cx="3619627" cy="3134614"/>
          </a:xfrm>
          <a:solidFill>
            <a:srgbClr val="FFC000"/>
          </a:solidFill>
        </p:grpSpPr>
        <p:sp>
          <p:nvSpPr>
            <p:cNvPr id="57" name="Freeform 18">
              <a:extLst>
                <a:ext uri="{FF2B5EF4-FFF2-40B4-BE49-F238E27FC236}">
                  <a16:creationId xmlns:a16="http://schemas.microsoft.com/office/drawing/2014/main" xmlns="" id="{0AA5191E-6771-40BE-BE54-D3BEA3696C19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x-none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562891" y="2068623"/>
            <a:ext cx="10905209" cy="18283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62891" y="4047780"/>
            <a:ext cx="10905209" cy="18283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9EC9F3D-7DFF-72A4-F2BB-D43D3A8C6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79B2DAE-A30F-3CEC-533C-9BF7F513FF0B}"/>
              </a:ext>
            </a:extLst>
          </p:cNvPr>
          <p:cNvSpPr/>
          <p:nvPr/>
        </p:nvSpPr>
        <p:spPr>
          <a:xfrm>
            <a:off x="0" y="-1"/>
            <a:ext cx="12192000" cy="881744"/>
          </a:xfrm>
          <a:prstGeom prst="rect">
            <a:avLst/>
          </a:prstGeom>
          <a:solidFill>
            <a:srgbClr val="0021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1195" y="126213"/>
            <a:ext cx="114404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Oswald"/>
                <a:cs typeface="Times New Roman"/>
              </a:rPr>
              <a:t>ПЕДАГОГТЕРГЕ БІЛІКТІЛІК САНАТТАРЫН БЕРУ (РАСТАУ) ТӘРТІБІ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F1A1C11C-B223-DFC7-4493-1B5A2B73AAC5}"/>
              </a:ext>
            </a:extLst>
          </p:cNvPr>
          <p:cNvSpPr txBox="1">
            <a:spLocks/>
          </p:cNvSpPr>
          <p:nvPr/>
        </p:nvSpPr>
        <p:spPr>
          <a:xfrm>
            <a:off x="501195" y="530074"/>
            <a:ext cx="10515600" cy="2510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err="1">
                <a:solidFill>
                  <a:srgbClr val="FFC000"/>
                </a:solidFill>
              </a:rPr>
              <a:t>Педагогтерге</a:t>
            </a:r>
            <a:r>
              <a:rPr lang="ru-RU" sz="2400" b="1" dirty="0">
                <a:solidFill>
                  <a:srgbClr val="FFC000"/>
                </a:solidFill>
              </a:rPr>
              <a:t> </a:t>
            </a:r>
            <a:r>
              <a:rPr lang="ru-RU" sz="2400" b="1" dirty="0" err="1">
                <a:solidFill>
                  <a:srgbClr val="FFC000"/>
                </a:solidFill>
              </a:rPr>
              <a:t>біліктілік</a:t>
            </a:r>
            <a:r>
              <a:rPr lang="ru-RU" sz="2400" b="1" dirty="0">
                <a:solidFill>
                  <a:srgbClr val="FFC000"/>
                </a:solidFill>
              </a:rPr>
              <a:t> </a:t>
            </a:r>
            <a:r>
              <a:rPr lang="ru-RU" sz="2400" b="1" dirty="0" err="1">
                <a:solidFill>
                  <a:srgbClr val="FFC000"/>
                </a:solidFill>
              </a:rPr>
              <a:t>санаттарын</a:t>
            </a:r>
            <a:r>
              <a:rPr lang="ru-RU" sz="2400" b="1" dirty="0">
                <a:solidFill>
                  <a:srgbClr val="FFC000"/>
                </a:solidFill>
              </a:rPr>
              <a:t> </a:t>
            </a:r>
            <a:r>
              <a:rPr lang="ru-RU" sz="2400" b="1" dirty="0" err="1">
                <a:solidFill>
                  <a:srgbClr val="FFC000"/>
                </a:solidFill>
              </a:rPr>
              <a:t>кезекті</a:t>
            </a:r>
            <a:r>
              <a:rPr lang="ru-RU" sz="2400" b="1" dirty="0">
                <a:solidFill>
                  <a:srgbClr val="FFC000"/>
                </a:solidFill>
              </a:rPr>
              <a:t> беру (</a:t>
            </a:r>
            <a:r>
              <a:rPr lang="ru-RU" sz="2400" b="1" dirty="0" err="1">
                <a:solidFill>
                  <a:srgbClr val="FFC000"/>
                </a:solidFill>
              </a:rPr>
              <a:t>растау</a:t>
            </a:r>
            <a:r>
              <a:rPr lang="ru-RU" sz="2400" b="1" dirty="0">
                <a:solidFill>
                  <a:srgbClr val="FFC000"/>
                </a:solidFill>
              </a:rPr>
              <a:t>) </a:t>
            </a:r>
            <a:r>
              <a:rPr lang="ru-RU" sz="2400" b="1" dirty="0" err="1">
                <a:solidFill>
                  <a:srgbClr val="FFC000"/>
                </a:solidFill>
              </a:rPr>
              <a:t>тәртібі</a:t>
            </a:r>
            <a:endParaRPr lang="ru-RU" sz="2400" b="1" dirty="0">
              <a:solidFill>
                <a:srgbClr val="FFC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33307" y="1258956"/>
            <a:ext cx="10058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ПББ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тапсырудан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босатылады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dirty="0" err="1">
                <a:latin typeface="+mj-lt"/>
              </a:rPr>
              <a:t>және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қызмет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нәтижелерін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кешенді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жалпылаудан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өтеді</a:t>
            </a:r>
            <a:r>
              <a:rPr lang="ru-RU" dirty="0">
                <a:latin typeface="+mj-lt"/>
              </a:rPr>
              <a:t> (</a:t>
            </a:r>
            <a:r>
              <a:rPr lang="ru-RU" dirty="0" err="1">
                <a:latin typeface="+mj-lt"/>
              </a:rPr>
              <a:t>қызметтің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негізгі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көрсеткіштерін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талдамалық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орындау</a:t>
            </a:r>
            <a:r>
              <a:rPr lang="ru-RU" dirty="0">
                <a:latin typeface="+mj-lt"/>
              </a:rPr>
              <a:t>)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7277" y="1217766"/>
            <a:ext cx="729343" cy="72934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287404" y="2256396"/>
            <a:ext cx="1494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+mj-lt"/>
              </a:rPr>
              <a:t>ПЕДАГОГТЕР: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803726" y="2796529"/>
            <a:ext cx="0" cy="77288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939796" y="2714884"/>
            <a:ext cx="31895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accent2"/>
                </a:solidFill>
                <a:latin typeface="+mj-lt"/>
              </a:rPr>
              <a:t>бұрын</a:t>
            </a:r>
            <a:r>
              <a:rPr lang="ru-RU" b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ru-RU" b="1" dirty="0" err="1">
                <a:solidFill>
                  <a:schemeClr val="accent2"/>
                </a:solidFill>
                <a:latin typeface="+mj-lt"/>
              </a:rPr>
              <a:t>берілген</a:t>
            </a:r>
            <a:r>
              <a:rPr lang="ru-RU" b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ru-RU" dirty="0" err="1">
                <a:latin typeface="+mj-lt"/>
              </a:rPr>
              <a:t>біліктілік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санатын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растау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кезінде</a:t>
            </a:r>
            <a:endParaRPr lang="ru-RU" dirty="0">
              <a:latin typeface="+mj-lt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483097" y="2796529"/>
            <a:ext cx="0" cy="77288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4614175" y="2703167"/>
            <a:ext cx="38662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  <a:latin typeface="+mj-lt"/>
              </a:rPr>
              <a:t>«педагог-</a:t>
            </a:r>
            <a:r>
              <a:rPr lang="ru-RU" b="1" dirty="0" err="1">
                <a:solidFill>
                  <a:schemeClr val="accent2"/>
                </a:solidFill>
                <a:latin typeface="+mj-lt"/>
              </a:rPr>
              <a:t>зерттеуші</a:t>
            </a:r>
            <a:r>
              <a:rPr lang="ru-RU" b="1" dirty="0">
                <a:solidFill>
                  <a:schemeClr val="accent2"/>
                </a:solidFill>
                <a:latin typeface="+mj-lt"/>
              </a:rPr>
              <a:t>», «педагог-</a:t>
            </a:r>
            <a:r>
              <a:rPr lang="ru-RU" b="1" dirty="0" err="1">
                <a:solidFill>
                  <a:schemeClr val="accent2"/>
                </a:solidFill>
                <a:latin typeface="+mj-lt"/>
              </a:rPr>
              <a:t>шебер</a:t>
            </a:r>
            <a:r>
              <a:rPr lang="ru-RU" b="1" dirty="0">
                <a:solidFill>
                  <a:schemeClr val="accent2"/>
                </a:solidFill>
                <a:latin typeface="+mj-lt"/>
              </a:rPr>
              <a:t>» </a:t>
            </a:r>
            <a:r>
              <a:rPr lang="ru-RU" dirty="0" err="1">
                <a:latin typeface="+mj-lt"/>
              </a:rPr>
              <a:t>біліктілік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санатын</a:t>
            </a:r>
            <a:r>
              <a:rPr lang="ru-RU" dirty="0">
                <a:latin typeface="+mj-lt"/>
              </a:rPr>
              <a:t> беру </a:t>
            </a:r>
            <a:r>
              <a:rPr lang="ru-RU" dirty="0" err="1">
                <a:latin typeface="+mj-lt"/>
              </a:rPr>
              <a:t>кезінде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696319" y="2672324"/>
            <a:ext cx="25558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  <a:latin typeface="+mj-lt"/>
              </a:rPr>
              <a:t>30 (</a:t>
            </a:r>
            <a:r>
              <a:rPr lang="ru-RU" b="1" dirty="0" err="1">
                <a:solidFill>
                  <a:schemeClr val="accent2"/>
                </a:solidFill>
                <a:latin typeface="+mj-lt"/>
              </a:rPr>
              <a:t>отыз</a:t>
            </a:r>
            <a:r>
              <a:rPr lang="ru-RU" b="1" dirty="0">
                <a:solidFill>
                  <a:schemeClr val="accent2"/>
                </a:solidFill>
                <a:latin typeface="+mj-lt"/>
              </a:rPr>
              <a:t>) </a:t>
            </a:r>
            <a:r>
              <a:rPr lang="ru-RU" dirty="0" err="1">
                <a:latin typeface="+mj-lt"/>
              </a:rPr>
              <a:t>және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одан</a:t>
            </a:r>
            <a:r>
              <a:rPr lang="ru-RU" dirty="0">
                <a:latin typeface="+mj-lt"/>
              </a:rPr>
              <a:t> да </a:t>
            </a:r>
            <a:r>
              <a:rPr lang="ru-RU" dirty="0" err="1">
                <a:latin typeface="+mj-lt"/>
              </a:rPr>
              <a:t>көп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жыл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педагогикалық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өтілі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болған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кезде</a:t>
            </a:r>
            <a:endParaRPr lang="ru-RU" dirty="0">
              <a:latin typeface="+mj-lt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8532583" y="2796529"/>
            <a:ext cx="0" cy="77288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268180" y="4188449"/>
            <a:ext cx="103232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+mj-lt"/>
              </a:rPr>
              <a:t>БІЛІМ БЕРУ ҰЙЫМДАРЫНЫҢ БАСШЫЛАРЫ, ӘДІСТЕМЕЛІК КАБИНЕТТЕРДІҢ (ОРТАЛЫҚТАРДЫҢ) БАСШЫЛАРЫ, БӨЛІМДЕРДІҢ БАСШЫЛАРЫ (МЕҢГЕРУШІЛЕРІ) ЖӘНЕ ӘДІСТЕМЕЛІК КАБИНЕТТЕРДІҢ (ОРТАЛЫҚТАРДЫҢ) ӘДІСКЕРЛЕРІ: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939796" y="5019734"/>
            <a:ext cx="4158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accent2"/>
                </a:solidFill>
                <a:latin typeface="+mj-lt"/>
              </a:rPr>
              <a:t>бұрын</a:t>
            </a:r>
            <a:r>
              <a:rPr lang="ru-RU" b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ru-RU" b="1" dirty="0" err="1">
                <a:solidFill>
                  <a:schemeClr val="accent2"/>
                </a:solidFill>
                <a:latin typeface="+mj-lt"/>
              </a:rPr>
              <a:t>берілген</a:t>
            </a:r>
            <a:r>
              <a:rPr lang="ru-RU" b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ru-RU" dirty="0" err="1">
                <a:latin typeface="+mj-lt"/>
              </a:rPr>
              <a:t>біліктілік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санатын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растау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кезінде</a:t>
            </a:r>
            <a:endParaRPr lang="ru-RU" dirty="0">
              <a:latin typeface="+mj-lt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810986" y="4956457"/>
            <a:ext cx="0" cy="77288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5234209" y="497544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  <a:latin typeface="+mj-lt"/>
              </a:rPr>
              <a:t>«</a:t>
            </a:r>
            <a:r>
              <a:rPr lang="ru-RU" b="1" dirty="0" err="1">
                <a:solidFill>
                  <a:schemeClr val="accent2"/>
                </a:solidFill>
                <a:latin typeface="+mj-lt"/>
              </a:rPr>
              <a:t>басшы-көшбасшы</a:t>
            </a:r>
            <a:r>
              <a:rPr lang="ru-RU" b="1" dirty="0">
                <a:solidFill>
                  <a:schemeClr val="accent2"/>
                </a:solidFill>
                <a:latin typeface="+mj-lt"/>
              </a:rPr>
              <a:t>», «</a:t>
            </a:r>
            <a:r>
              <a:rPr lang="ru-RU" b="1" dirty="0" err="1">
                <a:solidFill>
                  <a:schemeClr val="accent2"/>
                </a:solidFill>
                <a:latin typeface="+mj-lt"/>
              </a:rPr>
              <a:t>бірінші</a:t>
            </a:r>
            <a:r>
              <a:rPr lang="ru-RU" b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ru-RU" b="1" dirty="0" err="1">
                <a:solidFill>
                  <a:schemeClr val="accent2"/>
                </a:solidFill>
                <a:latin typeface="+mj-lt"/>
              </a:rPr>
              <a:t>біліктілік</a:t>
            </a:r>
            <a:r>
              <a:rPr lang="ru-RU" b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ru-RU" b="1" dirty="0" err="1">
                <a:solidFill>
                  <a:schemeClr val="accent2"/>
                </a:solidFill>
                <a:latin typeface="+mj-lt"/>
              </a:rPr>
              <a:t>санатының</a:t>
            </a:r>
            <a:r>
              <a:rPr lang="ru-RU" b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ru-RU" b="1" dirty="0" err="1">
                <a:solidFill>
                  <a:schemeClr val="accent2"/>
                </a:solidFill>
                <a:latin typeface="+mj-lt"/>
              </a:rPr>
              <a:t>әдіскері</a:t>
            </a:r>
            <a:r>
              <a:rPr lang="ru-RU" b="1" dirty="0">
                <a:solidFill>
                  <a:schemeClr val="accent2"/>
                </a:solidFill>
                <a:latin typeface="+mj-lt"/>
              </a:rPr>
              <a:t>» </a:t>
            </a:r>
            <a:r>
              <a:rPr lang="ru-RU" dirty="0" err="1">
                <a:latin typeface="+mj-lt"/>
              </a:rPr>
              <a:t>біліктілік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санатын</a:t>
            </a:r>
            <a:r>
              <a:rPr lang="ru-RU" dirty="0">
                <a:latin typeface="+mj-lt"/>
              </a:rPr>
              <a:t> беру </a:t>
            </a:r>
            <a:r>
              <a:rPr lang="ru-RU" dirty="0" err="1">
                <a:latin typeface="+mj-lt"/>
              </a:rPr>
              <a:t>кезінде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5112657" y="4956457"/>
            <a:ext cx="0" cy="77288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7277" y="2302846"/>
            <a:ext cx="428376" cy="26674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7277" y="4319316"/>
            <a:ext cx="428376" cy="26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1172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939800" y="1146607"/>
            <a:ext cx="10414000" cy="112666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39800" y="4501132"/>
            <a:ext cx="10414000" cy="147836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8562" y="2677081"/>
            <a:ext cx="428376" cy="266747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54CDC9B-2046-F7C9-61A0-0CE727B68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4049" y="4796111"/>
            <a:ext cx="8953500" cy="9272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>
                <a:latin typeface="+mj-lt"/>
              </a:rPr>
              <a:t>19. </a:t>
            </a:r>
            <a:r>
              <a:rPr lang="ru-RU" sz="1800" dirty="0">
                <a:latin typeface="+mj-lt"/>
              </a:rPr>
              <a:t>«</a:t>
            </a:r>
            <a:r>
              <a:rPr lang="ru-RU" sz="1800" dirty="0" err="1">
                <a:latin typeface="+mj-lt"/>
              </a:rPr>
              <a:t>Өтініш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білдірген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біліктілік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санатына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сәйкес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келмейді</a:t>
            </a:r>
            <a:r>
              <a:rPr lang="ru-RU" sz="1800" dirty="0">
                <a:latin typeface="+mj-lt"/>
              </a:rPr>
              <a:t>» </a:t>
            </a:r>
            <a:r>
              <a:rPr lang="ru-RU" sz="1800" dirty="0" err="1">
                <a:latin typeface="+mj-lt"/>
              </a:rPr>
              <a:t>шешімі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қабылданған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кезде</a:t>
            </a:r>
            <a:r>
              <a:rPr lang="ru-RU" sz="1800" dirty="0">
                <a:latin typeface="+mj-lt"/>
              </a:rPr>
              <a:t>, 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ПББ </a:t>
            </a:r>
            <a:r>
              <a:rPr lang="ru-RU" sz="18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нәтижелеріне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18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және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18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қызмет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18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қорытындыларын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18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кешенді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18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талдамалық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18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жинақтауға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18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сәйкес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18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біліктілік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18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санаты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18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беріледі</a:t>
            </a:r>
            <a:r>
              <a:rPr lang="ru-RU" sz="1800" dirty="0">
                <a:solidFill>
                  <a:srgbClr val="FF0000"/>
                </a:solidFill>
                <a:latin typeface="+mj-lt"/>
              </a:rPr>
              <a:t> </a:t>
            </a:r>
          </a:p>
          <a:p>
            <a:endParaRPr lang="ru-RU" sz="1800" dirty="0">
              <a:latin typeface="+mj-lt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4388A3C-4B1D-0F35-E231-BF941E0B0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79B2DAE-A30F-3CEC-533C-9BF7F513FF0B}"/>
              </a:ext>
            </a:extLst>
          </p:cNvPr>
          <p:cNvSpPr/>
          <p:nvPr/>
        </p:nvSpPr>
        <p:spPr>
          <a:xfrm>
            <a:off x="0" y="-1"/>
            <a:ext cx="12192000" cy="711201"/>
          </a:xfrm>
          <a:prstGeom prst="rect">
            <a:avLst/>
          </a:prstGeom>
          <a:solidFill>
            <a:srgbClr val="0021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8201" y="180944"/>
            <a:ext cx="10058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Oswald"/>
                <a:cs typeface="Times New Roman"/>
              </a:rPr>
              <a:t>2-ТАРАУ. </a:t>
            </a:r>
            <a:r>
              <a:rPr lang="ru-RU" sz="2000" b="1" dirty="0">
                <a:solidFill>
                  <a:srgbClr val="FFC000"/>
                </a:solidFill>
                <a:latin typeface="Oswald"/>
                <a:cs typeface="Times New Roman"/>
              </a:rPr>
              <a:t>1-ПАРАГРАФ.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66924" y="152527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+mj-lt"/>
              </a:rPr>
              <a:t>18. </a:t>
            </a:r>
            <a:r>
              <a:rPr lang="ru-RU" b="1" dirty="0" err="1">
                <a:latin typeface="+mj-lt"/>
              </a:rPr>
              <a:t>Педагогтерге</a:t>
            </a:r>
            <a:r>
              <a:rPr lang="ru-RU" b="1" dirty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біліктілік</a:t>
            </a:r>
            <a:r>
              <a:rPr lang="ru-RU" b="1" dirty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санаттарын</a:t>
            </a:r>
            <a:r>
              <a:rPr lang="ru-RU" b="1" dirty="0">
                <a:latin typeface="+mj-lt"/>
              </a:rPr>
              <a:t> беру (</a:t>
            </a:r>
            <a:r>
              <a:rPr lang="ru-RU" b="1" dirty="0" err="1">
                <a:latin typeface="+mj-lt"/>
              </a:rPr>
              <a:t>растау</a:t>
            </a:r>
            <a:r>
              <a:rPr lang="ru-RU" b="1" dirty="0">
                <a:latin typeface="+mj-lt"/>
              </a:rPr>
              <a:t>) </a:t>
            </a:r>
            <a:r>
              <a:rPr lang="ru-RU" b="1" dirty="0" err="1">
                <a:latin typeface="+mj-lt"/>
              </a:rPr>
              <a:t>жөніндегі</a:t>
            </a:r>
            <a:r>
              <a:rPr lang="ru-RU" b="1" dirty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шешімді</a:t>
            </a:r>
            <a:r>
              <a:rPr lang="ru-RU" b="1" dirty="0">
                <a:latin typeface="+mj-lt"/>
              </a:rPr>
              <a:t> Комиссия </a:t>
            </a:r>
            <a:r>
              <a:rPr lang="ru-RU" b="1" dirty="0" err="1">
                <a:latin typeface="+mj-lt"/>
              </a:rPr>
              <a:t>қабылдайды</a:t>
            </a:r>
            <a:endParaRPr lang="ru-RU" b="1" dirty="0"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44103" y="2625788"/>
            <a:ext cx="5567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+mj-lt"/>
              </a:rPr>
              <a:t>КОМИССИЯ КЕЛЕСІ ШЕШІМДЕРДІҢ БІРІН ҚАБЫЛДАЙДЫ: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316708" y="3187184"/>
            <a:ext cx="30982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+mj-lt"/>
              </a:rPr>
              <a:t>Өтініш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берілген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біліктілік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санатына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сәйкес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келеді</a:t>
            </a:r>
            <a:endParaRPr lang="ru-RU" dirty="0">
              <a:latin typeface="+mj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62452" y="3205164"/>
            <a:ext cx="63913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+mj-lt"/>
              </a:rPr>
              <a:t>Өтініш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берілген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біліктілік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санатына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сәйкес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келмейді</a:t>
            </a:r>
            <a:r>
              <a:rPr lang="ru-RU" dirty="0">
                <a:latin typeface="+mj-lt"/>
              </a:rPr>
              <a:t> 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(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қазіргі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біліктілік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санатына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сәйкес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келеді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немесе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қазіргіден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төмен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санатқа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сәйкес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келеді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)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6550" y="3201980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C000"/>
                </a:solidFill>
              </a:rPr>
              <a:t>1.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40542" y="3201980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C000"/>
                </a:solidFill>
              </a:rPr>
              <a:t>2.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00" t="12037" r="10000" b="22592"/>
          <a:stretch/>
        </p:blipFill>
        <p:spPr>
          <a:xfrm>
            <a:off x="1202312" y="1418541"/>
            <a:ext cx="721737" cy="62597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1503" y="4797382"/>
            <a:ext cx="563353" cy="54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7533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129834" y="1857805"/>
            <a:ext cx="4845383" cy="453923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56991" y="1852216"/>
            <a:ext cx="4845383" cy="453923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Group 17"/>
          <p:cNvGrpSpPr/>
          <p:nvPr/>
        </p:nvGrpSpPr>
        <p:grpSpPr>
          <a:xfrm>
            <a:off x="6230256" y="1742463"/>
            <a:ext cx="253469" cy="219505"/>
            <a:chOff x="0" y="0"/>
            <a:chExt cx="3619627" cy="3134614"/>
          </a:xfrm>
          <a:solidFill>
            <a:srgbClr val="FFC000"/>
          </a:solidFill>
        </p:grpSpPr>
        <p:sp>
          <p:nvSpPr>
            <p:cNvPr id="14" name="Freeform 18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x-none"/>
            </a:p>
          </p:txBody>
        </p:sp>
      </p:grp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54CDC9B-2046-F7C9-61A0-0CE727B68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1407" y="2219648"/>
            <a:ext cx="3393641" cy="3430588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latin typeface="+mj-lt"/>
                <a:ea typeface="Times New Roman" panose="02020603050405020304" pitchFamily="18" charset="0"/>
              </a:rPr>
              <a:t>«</a:t>
            </a:r>
            <a:r>
              <a:rPr lang="ru-RU" sz="1800" dirty="0">
                <a:effectLst/>
                <a:latin typeface="+mj-lt"/>
                <a:ea typeface="Times New Roman" panose="02020603050405020304" pitchFamily="18" charset="0"/>
              </a:rPr>
              <a:t>Педагог-модератор», </a:t>
            </a:r>
            <a:r>
              <a:rPr lang="ru-RU" sz="1800" dirty="0">
                <a:latin typeface="+mj-lt"/>
                <a:ea typeface="Times New Roman" panose="02020603050405020304" pitchFamily="18" charset="0"/>
              </a:rPr>
              <a:t>«</a:t>
            </a:r>
            <a:r>
              <a:rPr lang="ru-RU" sz="1800" dirty="0">
                <a:effectLst/>
                <a:latin typeface="+mj-lt"/>
                <a:ea typeface="Times New Roman" panose="02020603050405020304" pitchFamily="18" charset="0"/>
              </a:rPr>
              <a:t>педагог-</a:t>
            </a:r>
            <a:r>
              <a:rPr lang="ru-RU" sz="1800" dirty="0" err="1">
                <a:effectLst/>
                <a:latin typeface="+mj-lt"/>
                <a:ea typeface="Times New Roman" panose="02020603050405020304" pitchFamily="18" charset="0"/>
              </a:rPr>
              <a:t>сарапшы</a:t>
            </a:r>
            <a:r>
              <a:rPr lang="ru-RU" sz="1800" dirty="0">
                <a:effectLst/>
                <a:latin typeface="+mj-lt"/>
                <a:ea typeface="Times New Roman" panose="02020603050405020304" pitchFamily="18" charset="0"/>
              </a:rPr>
              <a:t>» </a:t>
            </a:r>
            <a:r>
              <a:rPr lang="ru-RU" sz="1800" dirty="0" err="1">
                <a:effectLst/>
                <a:latin typeface="+mj-lt"/>
                <a:ea typeface="Times New Roman" panose="02020603050405020304" pitchFamily="18" charset="0"/>
              </a:rPr>
              <a:t>біліктілік</a:t>
            </a:r>
            <a:r>
              <a:rPr lang="ru-RU" sz="18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+mj-lt"/>
                <a:ea typeface="Times New Roman" panose="02020603050405020304" pitchFamily="18" charset="0"/>
              </a:rPr>
              <a:t>санатын</a:t>
            </a:r>
            <a:r>
              <a:rPr lang="ru-RU" sz="18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+mj-lt"/>
                <a:ea typeface="Times New Roman" panose="02020603050405020304" pitchFamily="18" charset="0"/>
              </a:rPr>
              <a:t>мерзімінен</a:t>
            </a:r>
            <a:r>
              <a:rPr lang="ru-RU" sz="18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+mj-lt"/>
                <a:ea typeface="Times New Roman" panose="02020603050405020304" pitchFamily="18" charset="0"/>
              </a:rPr>
              <a:t>бұрын</a:t>
            </a:r>
            <a:r>
              <a:rPr lang="ru-RU" sz="18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+mj-lt"/>
                <a:ea typeface="Times New Roman" panose="02020603050405020304" pitchFamily="18" charset="0"/>
              </a:rPr>
              <a:t>берген</a:t>
            </a:r>
            <a:r>
              <a:rPr lang="ru-RU" sz="18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+mj-lt"/>
                <a:ea typeface="Times New Roman" panose="02020603050405020304" pitchFamily="18" charset="0"/>
              </a:rPr>
              <a:t>жағдайда</a:t>
            </a:r>
            <a:r>
              <a:rPr lang="ru-RU" sz="1800" dirty="0">
                <a:effectLst/>
                <a:latin typeface="+mj-lt"/>
                <a:ea typeface="Times New Roman" panose="02020603050405020304" pitchFamily="18" charset="0"/>
              </a:rPr>
              <a:t>, педагог </a:t>
            </a:r>
            <a:r>
              <a:rPr lang="ru-RU" sz="1800" dirty="0" err="1">
                <a:effectLst/>
                <a:latin typeface="+mj-lt"/>
                <a:ea typeface="Times New Roman" panose="02020603050405020304" pitchFamily="18" charset="0"/>
              </a:rPr>
              <a:t>тиісінше</a:t>
            </a:r>
            <a:r>
              <a:rPr lang="ru-RU" sz="1800" dirty="0">
                <a:effectLst/>
                <a:latin typeface="+mj-lt"/>
                <a:ea typeface="Times New Roman" panose="02020603050405020304" pitchFamily="18" charset="0"/>
              </a:rPr>
              <a:t> «педагог-модератор</a:t>
            </a:r>
            <a:r>
              <a:rPr lang="ru-RU" sz="1800" dirty="0">
                <a:latin typeface="+mj-lt"/>
                <a:ea typeface="Times New Roman" panose="02020603050405020304" pitchFamily="18" charset="0"/>
              </a:rPr>
              <a:t>»</a:t>
            </a:r>
            <a:r>
              <a:rPr lang="ru-RU" sz="1800" dirty="0">
                <a:effectLst/>
                <a:latin typeface="+mj-lt"/>
                <a:ea typeface="Times New Roman" panose="02020603050405020304" pitchFamily="18" charset="0"/>
              </a:rPr>
              <a:t>, «педагог-</a:t>
            </a:r>
            <a:r>
              <a:rPr lang="ru-RU" sz="1800" dirty="0" err="1">
                <a:effectLst/>
                <a:latin typeface="+mj-lt"/>
                <a:ea typeface="Times New Roman" panose="02020603050405020304" pitchFamily="18" charset="0"/>
              </a:rPr>
              <a:t>сарапшы</a:t>
            </a:r>
            <a:r>
              <a:rPr lang="ru-RU" sz="1800" dirty="0">
                <a:effectLst/>
                <a:latin typeface="+mj-lt"/>
                <a:ea typeface="Times New Roman" panose="02020603050405020304" pitchFamily="18" charset="0"/>
              </a:rPr>
              <a:t>» </a:t>
            </a:r>
            <a:r>
              <a:rPr lang="ru-RU" sz="1800" dirty="0" err="1">
                <a:effectLst/>
                <a:latin typeface="+mj-lt"/>
                <a:ea typeface="Times New Roman" panose="02020603050405020304" pitchFamily="18" charset="0"/>
              </a:rPr>
              <a:t>біліктілік</a:t>
            </a:r>
            <a:r>
              <a:rPr lang="ru-RU" sz="18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+mj-lt"/>
                <a:ea typeface="Times New Roman" panose="02020603050405020304" pitchFamily="18" charset="0"/>
              </a:rPr>
              <a:t>санаты</a:t>
            </a:r>
            <a:r>
              <a:rPr lang="ru-RU" sz="18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+mj-lt"/>
                <a:ea typeface="Times New Roman" panose="02020603050405020304" pitchFamily="18" charset="0"/>
              </a:rPr>
              <a:t>үшін</a:t>
            </a:r>
            <a:r>
              <a:rPr lang="ru-RU" sz="18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+mj-lt"/>
                <a:ea typeface="Times New Roman" panose="02020603050405020304" pitchFamily="18" charset="0"/>
              </a:rPr>
              <a:t>шекті</a:t>
            </a:r>
            <a:r>
              <a:rPr lang="ru-RU" sz="18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+mj-lt"/>
                <a:ea typeface="Times New Roman" panose="02020603050405020304" pitchFamily="18" charset="0"/>
              </a:rPr>
              <a:t>деңгейге</a:t>
            </a:r>
            <a:r>
              <a:rPr lang="ru-RU" sz="1800" dirty="0">
                <a:effectLst/>
                <a:latin typeface="+mj-lt"/>
                <a:ea typeface="Times New Roman" panose="02020603050405020304" pitchFamily="18" charset="0"/>
              </a:rPr>
              <a:t> жете </a:t>
            </a:r>
            <a:r>
              <a:rPr lang="ru-RU" sz="1800" dirty="0" err="1">
                <a:effectLst/>
                <a:latin typeface="+mj-lt"/>
                <a:ea typeface="Times New Roman" panose="02020603050405020304" pitchFamily="18" charset="0"/>
              </a:rPr>
              <a:t>отырып</a:t>
            </a:r>
            <a:r>
              <a:rPr lang="ru-RU" sz="1800" dirty="0">
                <a:effectLst/>
                <a:latin typeface="+mj-lt"/>
                <a:ea typeface="Times New Roman" panose="02020603050405020304" pitchFamily="18" charset="0"/>
              </a:rPr>
              <a:t>, ПББ </a:t>
            </a:r>
            <a:r>
              <a:rPr lang="ru-RU" sz="1800" dirty="0" err="1">
                <a:effectLst/>
                <a:latin typeface="+mj-lt"/>
                <a:ea typeface="Times New Roman" panose="02020603050405020304" pitchFamily="18" charset="0"/>
              </a:rPr>
              <a:t>өткендігі</a:t>
            </a:r>
            <a:r>
              <a:rPr lang="ru-RU" sz="18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+mj-lt"/>
                <a:ea typeface="Times New Roman" panose="02020603050405020304" pitchFamily="18" charset="0"/>
              </a:rPr>
              <a:t>туралы</a:t>
            </a:r>
            <a:r>
              <a:rPr lang="ru-RU" sz="1800" dirty="0">
                <a:effectLst/>
                <a:latin typeface="+mj-lt"/>
                <a:ea typeface="Times New Roman" panose="02020603050405020304" pitchFamily="18" charset="0"/>
              </a:rPr>
              <a:t> сертификат </a:t>
            </a:r>
            <a:r>
              <a:rPr lang="ru-RU" sz="1800" dirty="0" err="1">
                <a:effectLst/>
                <a:latin typeface="+mj-lt"/>
                <a:ea typeface="Times New Roman" panose="02020603050405020304" pitchFamily="18" charset="0"/>
              </a:rPr>
              <a:t>береді</a:t>
            </a:r>
            <a:endParaRPr lang="ru-RU" sz="1800" dirty="0">
              <a:latin typeface="+mj-lt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4388A3C-4B1D-0F35-E231-BF941E0B0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79B2DAE-A30F-3CEC-533C-9BF7F513FF0B}"/>
              </a:ext>
            </a:extLst>
          </p:cNvPr>
          <p:cNvSpPr/>
          <p:nvPr/>
        </p:nvSpPr>
        <p:spPr>
          <a:xfrm>
            <a:off x="0" y="-1"/>
            <a:ext cx="12192000" cy="902034"/>
          </a:xfrm>
          <a:prstGeom prst="rect">
            <a:avLst/>
          </a:prstGeom>
          <a:solidFill>
            <a:srgbClr val="0021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34716" y="123253"/>
            <a:ext cx="106880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Oswald"/>
                <a:cs typeface="Times New Roman"/>
              </a:rPr>
              <a:t>2-ТАРАУ. 2-ПАРАГРАФ. </a:t>
            </a:r>
            <a:r>
              <a:rPr lang="ru-RU" sz="2000" b="1" dirty="0" err="1">
                <a:solidFill>
                  <a:srgbClr val="FFC000"/>
                </a:solidFill>
                <a:latin typeface="Oswald"/>
                <a:cs typeface="Times New Roman"/>
              </a:rPr>
              <a:t>Педагогтерге</a:t>
            </a:r>
            <a:r>
              <a:rPr lang="ru-RU" sz="2000" b="1" dirty="0">
                <a:solidFill>
                  <a:srgbClr val="FFC000"/>
                </a:solidFill>
                <a:latin typeface="Oswald"/>
                <a:cs typeface="Times New Roman"/>
              </a:rPr>
              <a:t> </a:t>
            </a:r>
            <a:r>
              <a:rPr lang="ru-RU" sz="2000" b="1" dirty="0" err="1">
                <a:solidFill>
                  <a:srgbClr val="FFC000"/>
                </a:solidFill>
                <a:latin typeface="Oswald"/>
                <a:cs typeface="Times New Roman"/>
              </a:rPr>
              <a:t>біліктілік</a:t>
            </a:r>
            <a:r>
              <a:rPr lang="ru-RU" sz="2000" b="1" dirty="0">
                <a:solidFill>
                  <a:srgbClr val="FFC000"/>
                </a:solidFill>
                <a:latin typeface="Oswald"/>
                <a:cs typeface="Times New Roman"/>
              </a:rPr>
              <a:t> </a:t>
            </a:r>
            <a:r>
              <a:rPr lang="ru-RU" sz="2000" b="1" dirty="0" err="1">
                <a:solidFill>
                  <a:srgbClr val="FFC000"/>
                </a:solidFill>
                <a:latin typeface="Oswald"/>
                <a:cs typeface="Times New Roman"/>
              </a:rPr>
              <a:t>санаттарын</a:t>
            </a:r>
            <a:r>
              <a:rPr lang="ru-RU" sz="2000" b="1" dirty="0">
                <a:solidFill>
                  <a:srgbClr val="FFC000"/>
                </a:solidFill>
                <a:latin typeface="Oswald"/>
                <a:cs typeface="Times New Roman"/>
              </a:rPr>
              <a:t> </a:t>
            </a:r>
            <a:r>
              <a:rPr lang="ru-RU" sz="2000" b="1" dirty="0" err="1">
                <a:solidFill>
                  <a:srgbClr val="FFC000"/>
                </a:solidFill>
                <a:latin typeface="Oswald"/>
                <a:cs typeface="Times New Roman"/>
              </a:rPr>
              <a:t>мерзімінен</a:t>
            </a:r>
            <a:r>
              <a:rPr lang="ru-RU" sz="2000" b="1" dirty="0">
                <a:solidFill>
                  <a:srgbClr val="FFC000"/>
                </a:solidFill>
                <a:latin typeface="Oswald"/>
                <a:cs typeface="Times New Roman"/>
              </a:rPr>
              <a:t> </a:t>
            </a:r>
            <a:r>
              <a:rPr lang="ru-RU" sz="2000" b="1" dirty="0" err="1">
                <a:solidFill>
                  <a:srgbClr val="FFC000"/>
                </a:solidFill>
                <a:latin typeface="Oswald"/>
                <a:cs typeface="Times New Roman"/>
              </a:rPr>
              <a:t>бұрын</a:t>
            </a:r>
            <a:r>
              <a:rPr lang="ru-RU" sz="2000" b="1" dirty="0">
                <a:solidFill>
                  <a:srgbClr val="FFC000"/>
                </a:solidFill>
                <a:latin typeface="Oswald"/>
                <a:cs typeface="Times New Roman"/>
              </a:rPr>
              <a:t> беру </a:t>
            </a:r>
            <a:r>
              <a:rPr lang="ru-RU" sz="2000" b="1" dirty="0" err="1">
                <a:solidFill>
                  <a:srgbClr val="FFC000"/>
                </a:solidFill>
                <a:latin typeface="Oswald"/>
                <a:cs typeface="Times New Roman"/>
              </a:rPr>
              <a:t>тәртібі</a:t>
            </a:r>
            <a:endParaRPr lang="ru-RU" sz="2000" b="1" dirty="0">
              <a:solidFill>
                <a:srgbClr val="FFC000"/>
              </a:solidFill>
              <a:latin typeface="Oswald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36900" y="2132944"/>
            <a:ext cx="3474049" cy="3896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+mj-lt"/>
                <a:ea typeface="Times New Roman" panose="02020603050405020304" pitchFamily="18" charset="0"/>
              </a:rPr>
              <a:t>44. Платформа </a:t>
            </a:r>
            <a:r>
              <a:rPr lang="ru-RU" dirty="0" err="1">
                <a:latin typeface="+mj-lt"/>
                <a:ea typeface="Times New Roman" panose="02020603050405020304" pitchFamily="18" charset="0"/>
              </a:rPr>
              <a:t>жұмыс</a:t>
            </a:r>
            <a:r>
              <a:rPr lang="ru-RU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+mj-lt"/>
                <a:ea typeface="Times New Roman" panose="02020603050405020304" pitchFamily="18" charset="0"/>
              </a:rPr>
              <a:t>істей</a:t>
            </a:r>
            <a:r>
              <a:rPr lang="ru-RU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+mj-lt"/>
                <a:ea typeface="Times New Roman" panose="02020603050405020304" pitchFamily="18" charset="0"/>
              </a:rPr>
              <a:t>бастағаннан</a:t>
            </a:r>
            <a:r>
              <a:rPr lang="ru-RU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+mj-lt"/>
                <a:ea typeface="Times New Roman" panose="02020603050405020304" pitchFamily="18" charset="0"/>
              </a:rPr>
              <a:t>бастап</a:t>
            </a:r>
            <a:r>
              <a:rPr lang="ru-RU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+mj-lt"/>
                <a:ea typeface="Times New Roman" panose="02020603050405020304" pitchFamily="18" charset="0"/>
              </a:rPr>
              <a:t>тиісті</a:t>
            </a:r>
            <a:r>
              <a:rPr lang="ru-RU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+mj-lt"/>
                <a:ea typeface="Times New Roman" panose="02020603050405020304" pitchFamily="18" charset="0"/>
              </a:rPr>
              <a:t>деңгейдегі</a:t>
            </a:r>
            <a:r>
              <a:rPr lang="ru-RU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+mj-lt"/>
                <a:ea typeface="Times New Roman" panose="02020603050405020304" pitchFamily="18" charset="0"/>
              </a:rPr>
              <a:t>аттестаттау</a:t>
            </a:r>
            <a:r>
              <a:rPr lang="ru-RU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+mj-lt"/>
                <a:ea typeface="Times New Roman" panose="02020603050405020304" pitchFamily="18" charset="0"/>
              </a:rPr>
              <a:t>комиссиясы</a:t>
            </a:r>
            <a:r>
              <a:rPr lang="ru-RU" dirty="0">
                <a:latin typeface="+mj-lt"/>
                <a:ea typeface="Times New Roman" panose="02020603050405020304" pitchFamily="18" charset="0"/>
              </a:rPr>
              <a:t> педагог </a:t>
            </a:r>
            <a:r>
              <a:rPr lang="ru-RU" dirty="0" err="1">
                <a:latin typeface="+mj-lt"/>
                <a:ea typeface="Times New Roman" panose="02020603050405020304" pitchFamily="18" charset="0"/>
              </a:rPr>
              <a:t>қолданыстағы</a:t>
            </a:r>
            <a:r>
              <a:rPr lang="ru-RU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+mj-lt"/>
                <a:ea typeface="Times New Roman" panose="02020603050405020304" pitchFamily="18" charset="0"/>
              </a:rPr>
              <a:t>біліктілік</a:t>
            </a:r>
            <a:r>
              <a:rPr lang="ru-RU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+mj-lt"/>
                <a:ea typeface="Times New Roman" panose="02020603050405020304" pitchFamily="18" charset="0"/>
              </a:rPr>
              <a:t>санатынан</a:t>
            </a:r>
            <a:r>
              <a:rPr lang="ru-RU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+mj-lt"/>
                <a:ea typeface="Times New Roman" panose="02020603050405020304" pitchFamily="18" charset="0"/>
              </a:rPr>
              <a:t>жоғары</a:t>
            </a:r>
            <a:r>
              <a:rPr lang="ru-RU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+mj-lt"/>
                <a:ea typeface="Times New Roman" panose="02020603050405020304" pitchFamily="18" charset="0"/>
              </a:rPr>
              <a:t>қызмет</a:t>
            </a:r>
            <a:r>
              <a:rPr lang="ru-RU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+mj-lt"/>
                <a:ea typeface="Times New Roman" panose="02020603050405020304" pitchFamily="18" charset="0"/>
              </a:rPr>
              <a:t>тиімділігінің</a:t>
            </a:r>
            <a:r>
              <a:rPr lang="ru-RU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+mj-lt"/>
                <a:ea typeface="Times New Roman" panose="02020603050405020304" pitchFamily="18" charset="0"/>
              </a:rPr>
              <a:t>көрсеткіштерін</a:t>
            </a:r>
            <a:r>
              <a:rPr lang="ru-RU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+mj-lt"/>
                <a:ea typeface="Times New Roman" panose="02020603050405020304" pitchFamily="18" charset="0"/>
              </a:rPr>
              <a:t>жыл</a:t>
            </a:r>
            <a:r>
              <a:rPr lang="ru-RU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+mj-lt"/>
                <a:ea typeface="Times New Roman" panose="02020603050405020304" pitchFamily="18" charset="0"/>
              </a:rPr>
              <a:t>сайын</a:t>
            </a:r>
            <a:r>
              <a:rPr lang="ru-RU" dirty="0">
                <a:latin typeface="+mj-lt"/>
                <a:ea typeface="Times New Roman" panose="02020603050405020304" pitchFamily="18" charset="0"/>
              </a:rPr>
              <a:t> (2 </a:t>
            </a:r>
            <a:r>
              <a:rPr lang="ru-RU" dirty="0" err="1">
                <a:latin typeface="+mj-lt"/>
                <a:ea typeface="Times New Roman" panose="02020603050405020304" pitchFamily="18" charset="0"/>
              </a:rPr>
              <a:t>жыл</a:t>
            </a:r>
            <a:r>
              <a:rPr lang="ru-RU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+mj-lt"/>
                <a:ea typeface="Times New Roman" panose="02020603050405020304" pitchFamily="18" charset="0"/>
              </a:rPr>
              <a:t>бойы</a:t>
            </a:r>
            <a:r>
              <a:rPr lang="ru-RU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+mj-lt"/>
                <a:ea typeface="Times New Roman" panose="02020603050405020304" pitchFamily="18" charset="0"/>
              </a:rPr>
              <a:t>үздіксіз</a:t>
            </a:r>
            <a:r>
              <a:rPr lang="ru-RU" dirty="0">
                <a:latin typeface="+mj-lt"/>
                <a:ea typeface="Times New Roman" panose="02020603050405020304" pitchFamily="18" charset="0"/>
              </a:rPr>
              <a:t>) </a:t>
            </a:r>
            <a:r>
              <a:rPr lang="ru-RU" dirty="0" err="1">
                <a:latin typeface="+mj-lt"/>
                <a:ea typeface="Times New Roman" panose="02020603050405020304" pitchFamily="18" charset="0"/>
              </a:rPr>
              <a:t>орындаған</a:t>
            </a:r>
            <a:r>
              <a:rPr lang="ru-RU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+mj-lt"/>
                <a:ea typeface="Times New Roman" panose="02020603050405020304" pitchFamily="18" charset="0"/>
              </a:rPr>
              <a:t>жағдайда</a:t>
            </a:r>
            <a:r>
              <a:rPr lang="ru-RU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ru-RU" dirty="0" err="1">
                <a:latin typeface="+mj-lt"/>
                <a:ea typeface="Times New Roman" panose="02020603050405020304" pitchFamily="18" charset="0"/>
              </a:rPr>
              <a:t>біліктілік</a:t>
            </a:r>
            <a:r>
              <a:rPr lang="ru-RU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+mj-lt"/>
                <a:ea typeface="Times New Roman" panose="02020603050405020304" pitchFamily="18" charset="0"/>
              </a:rPr>
              <a:t>санатын</a:t>
            </a:r>
            <a:r>
              <a:rPr lang="ru-RU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+mj-lt"/>
                <a:ea typeface="Times New Roman" panose="02020603050405020304" pitchFamily="18" charset="0"/>
              </a:rPr>
              <a:t>мерзімінен</a:t>
            </a:r>
            <a:r>
              <a:rPr lang="ru-RU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+mj-lt"/>
                <a:ea typeface="Times New Roman" panose="02020603050405020304" pitchFamily="18" charset="0"/>
              </a:rPr>
              <a:t>бұрын</a:t>
            </a:r>
            <a:r>
              <a:rPr lang="ru-RU" dirty="0">
                <a:latin typeface="+mj-lt"/>
                <a:ea typeface="Times New Roman" panose="02020603050405020304" pitchFamily="18" charset="0"/>
              </a:rPr>
              <a:t> беру </a:t>
            </a:r>
            <a:r>
              <a:rPr lang="ru-RU" dirty="0" err="1">
                <a:latin typeface="+mj-lt"/>
                <a:ea typeface="Times New Roman" panose="02020603050405020304" pitchFamily="18" charset="0"/>
              </a:rPr>
              <a:t>туралы</a:t>
            </a:r>
            <a:r>
              <a:rPr lang="ru-RU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+mj-lt"/>
                <a:ea typeface="Times New Roman" panose="02020603050405020304" pitchFamily="18" charset="0"/>
              </a:rPr>
              <a:t>шешім</a:t>
            </a:r>
            <a:r>
              <a:rPr lang="ru-RU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+mj-lt"/>
                <a:ea typeface="Times New Roman" panose="02020603050405020304" pitchFamily="18" charset="0"/>
              </a:rPr>
              <a:t>шығару</a:t>
            </a:r>
            <a:r>
              <a:rPr lang="ru-RU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+mj-lt"/>
                <a:ea typeface="Times New Roman" panose="02020603050405020304" pitchFamily="18" charset="0"/>
              </a:rPr>
              <a:t>мүмкіндігі</a:t>
            </a:r>
            <a:r>
              <a:rPr lang="ru-RU" dirty="0">
                <a:latin typeface="+mj-lt"/>
                <a:ea typeface="Times New Roman" panose="02020603050405020304" pitchFamily="18" charset="0"/>
              </a:rPr>
              <a:t> бар</a:t>
            </a:r>
          </a:p>
        </p:txBody>
      </p:sp>
      <p:grpSp>
        <p:nvGrpSpPr>
          <p:cNvPr id="10" name="Group 17"/>
          <p:cNvGrpSpPr/>
          <p:nvPr/>
        </p:nvGrpSpPr>
        <p:grpSpPr>
          <a:xfrm>
            <a:off x="1001421" y="1772008"/>
            <a:ext cx="253469" cy="219505"/>
            <a:chOff x="0" y="0"/>
            <a:chExt cx="3619627" cy="3134614"/>
          </a:xfrm>
          <a:solidFill>
            <a:srgbClr val="FFC000"/>
          </a:solidFill>
        </p:grpSpPr>
        <p:sp>
          <p:nvSpPr>
            <p:cNvPr id="11" name="Freeform 18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x-none"/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5457" y="1819563"/>
            <a:ext cx="759655" cy="80017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5072" y="2014558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E52FF4A-0CE2-F178-C871-C28443C2D23E}"/>
              </a:ext>
            </a:extLst>
          </p:cNvPr>
          <p:cNvSpPr txBox="1"/>
          <p:nvPr/>
        </p:nvSpPr>
        <p:spPr>
          <a:xfrm>
            <a:off x="1377523" y="960533"/>
            <a:ext cx="10212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/>
              <a:t>Біліктілік</a:t>
            </a:r>
            <a:r>
              <a:rPr lang="ru-RU" dirty="0"/>
              <a:t> </a:t>
            </a:r>
            <a:r>
              <a:rPr lang="ru-RU" dirty="0" err="1"/>
              <a:t>санатын</a:t>
            </a:r>
            <a:r>
              <a:rPr lang="ru-RU" dirty="0"/>
              <a:t> </a:t>
            </a:r>
            <a:r>
              <a:rPr lang="ru-RU" dirty="0" err="1"/>
              <a:t>мерзімінен</a:t>
            </a:r>
            <a:r>
              <a:rPr lang="ru-RU" dirty="0"/>
              <a:t> </a:t>
            </a:r>
            <a:r>
              <a:rPr lang="ru-RU" dirty="0" err="1"/>
              <a:t>бұрын</a:t>
            </a:r>
            <a:r>
              <a:rPr lang="ru-RU" dirty="0"/>
              <a:t> беру </a:t>
            </a:r>
            <a:r>
              <a:rPr lang="ru-RU" dirty="0" err="1"/>
              <a:t>тәртібі</a:t>
            </a:r>
            <a:r>
              <a:rPr lang="ru-RU" dirty="0"/>
              <a:t> </a:t>
            </a:r>
            <a:r>
              <a:rPr lang="ru-RU" b="1" dirty="0">
                <a:solidFill>
                  <a:schemeClr val="accent2"/>
                </a:solidFill>
              </a:rPr>
              <a:t>Платформа </a:t>
            </a:r>
            <a:r>
              <a:rPr lang="ru-RU" b="1" dirty="0" err="1">
                <a:solidFill>
                  <a:schemeClr val="accent2"/>
                </a:solidFill>
              </a:rPr>
              <a:t>жұмыс</a:t>
            </a:r>
            <a:r>
              <a:rPr lang="ru-RU" b="1" dirty="0">
                <a:solidFill>
                  <a:schemeClr val="accent2"/>
                </a:solidFill>
              </a:rPr>
              <a:t> </a:t>
            </a:r>
            <a:r>
              <a:rPr lang="ru-RU" b="1" dirty="0" err="1">
                <a:solidFill>
                  <a:schemeClr val="accent2"/>
                </a:solidFill>
              </a:rPr>
              <a:t>істей</a:t>
            </a:r>
            <a:r>
              <a:rPr lang="ru-RU" b="1" dirty="0">
                <a:solidFill>
                  <a:schemeClr val="accent2"/>
                </a:solidFill>
              </a:rPr>
              <a:t> </a:t>
            </a:r>
            <a:r>
              <a:rPr lang="ru-RU" b="1" dirty="0" err="1">
                <a:solidFill>
                  <a:schemeClr val="accent2"/>
                </a:solidFill>
              </a:rPr>
              <a:t>бастағанға</a:t>
            </a:r>
            <a:r>
              <a:rPr lang="ru-RU" b="1" dirty="0">
                <a:solidFill>
                  <a:schemeClr val="accent2"/>
                </a:solidFill>
              </a:rPr>
              <a:t> </a:t>
            </a:r>
            <a:r>
              <a:rPr lang="ru-RU" b="1" dirty="0" err="1">
                <a:solidFill>
                  <a:schemeClr val="accent2"/>
                </a:solidFill>
              </a:rPr>
              <a:t>дейін</a:t>
            </a:r>
            <a:r>
              <a:rPr lang="ru-RU" b="1" dirty="0">
                <a:solidFill>
                  <a:schemeClr val="accent2"/>
                </a:solidFill>
              </a:rPr>
              <a:t> </a:t>
            </a:r>
            <a:r>
              <a:rPr lang="ru-RU" b="1" dirty="0" err="1">
                <a:solidFill>
                  <a:schemeClr val="accent2"/>
                </a:solidFill>
              </a:rPr>
              <a:t>қолданылады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C64ABB-AF82-41A9-5E4D-0B51E38DE6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609" y="972779"/>
            <a:ext cx="433180" cy="43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2896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2297</TotalTime>
  <Words>1643</Words>
  <Application>Microsoft Office PowerPoint</Application>
  <PresentationFormat>Произвольный</PresentationFormat>
  <Paragraphs>261</Paragraphs>
  <Slides>15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АТТЕСТАТТАУ КЕЗЕҢІ</vt:lpstr>
      <vt:lpstr>АТТЕСТАТТАУ КЕЗЕҢДЕРІ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Распределенное лидерство в управлении качеством образования</dc:title>
  <dc:creator>User-Nao</dc:creator>
  <cp:lastModifiedBy>15astana</cp:lastModifiedBy>
  <cp:revision>51</cp:revision>
  <cp:lastPrinted>2023-09-06T10:41:27Z</cp:lastPrinted>
  <dcterms:created xsi:type="dcterms:W3CDTF">2023-05-15T12:12:26Z</dcterms:created>
  <dcterms:modified xsi:type="dcterms:W3CDTF">2023-10-16T03:31:42Z</dcterms:modified>
</cp:coreProperties>
</file>