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63" r:id="rId2"/>
    <p:sldId id="462" r:id="rId3"/>
    <p:sldId id="461" r:id="rId4"/>
    <p:sldId id="470" r:id="rId5"/>
    <p:sldId id="467" r:id="rId6"/>
    <p:sldId id="445" r:id="rId7"/>
    <p:sldId id="446" r:id="rId8"/>
    <p:sldId id="494" r:id="rId9"/>
    <p:sldId id="448" r:id="rId10"/>
    <p:sldId id="498" r:id="rId11"/>
    <p:sldId id="495" r:id="rId12"/>
    <p:sldId id="49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 userDrawn="1">
          <p15:clr>
            <a:srgbClr val="A4A3A4"/>
          </p15:clr>
        </p15:guide>
        <p15:guide id="2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D2D9"/>
    <a:srgbClr val="F4FAFE"/>
    <a:srgbClr val="0187AD"/>
    <a:srgbClr val="0881A3"/>
    <a:srgbClr val="185ABA"/>
    <a:srgbClr val="1C69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923B1-B35B-9E65-88F4-426B224D7024}" v="93" dt="2024-03-01T14:08:07.660"/>
    <p1510:client id="{4C4BFF20-CA36-5D07-7395-B366DA5CDDA9}" v="170" dt="2024-03-01T13:23:56.310"/>
    <p1510:client id="{69737450-BBE0-A5DE-33DF-CE7D0D743FF5}" v="126" dt="2024-03-01T14:06:30.570"/>
    <p1510:client id="{B0BE023A-E779-25DE-3AA5-D137315312DA}" v="20" dt="2024-03-01T13:56:53.680"/>
    <p1510:client id="{BA3CBA0F-FBF6-A49C-CB78-C81140705241}" v="74" dt="2024-03-01T14:12:35.853"/>
    <p1510:client id="{D73CBD12-99DF-D383-4947-73F882637C8F}" v="259" dt="2024-03-01T14:03:5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624" y="48"/>
      </p:cViewPr>
      <p:guideLst>
        <p:guide orient="horz" pos="2206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06D6-87AF-48AD-828F-2EA4AA48BA1A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08EE-FF33-4A50-A5A6-FBC31EE668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9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D6C7-BE76-4738-98FE-721F3533EC91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020E9-07A4-478A-9E43-1538F2ADD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1CBF24-7D75-BBD4-B21C-F7099392D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46169" y="0"/>
            <a:ext cx="12238169" cy="6883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359" t="16207" r="28322" b="-297"/>
          <a:stretch/>
        </p:blipFill>
        <p:spPr>
          <a:xfrm>
            <a:off x="-4909457" y="-21771"/>
            <a:ext cx="12692743" cy="6905739"/>
          </a:xfrm>
          <a:prstGeom prst="flowChartManualOperation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6874" y="4551890"/>
            <a:ext cx="144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Астана, 2024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6705600" y="2589143"/>
            <a:ext cx="5268685" cy="1707404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ШЕБЕР ҰСТАЗ – ТАБЫСТЫ ОҚУШЫ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 rot="16200000" flipV="1">
            <a:off x="-225256" y="-1022634"/>
            <a:ext cx="6905739" cy="8855529"/>
          </a:xfrm>
          <a:prstGeom prst="flowChartManualInpu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7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2"/>
          <p:cNvSpPr/>
          <p:nvPr/>
        </p:nvSpPr>
        <p:spPr>
          <a:xfrm rot="16200000">
            <a:off x="8115726" y="2308211"/>
            <a:ext cx="2072208" cy="556621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4" name="Rounded Rectangle 2"/>
          <p:cNvSpPr/>
          <p:nvPr/>
        </p:nvSpPr>
        <p:spPr>
          <a:xfrm rot="16200000">
            <a:off x="2130506" y="-216735"/>
            <a:ext cx="2379689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5" name="Rounded Rectangle 2"/>
          <p:cNvSpPr/>
          <p:nvPr/>
        </p:nvSpPr>
        <p:spPr>
          <a:xfrm rot="16200000">
            <a:off x="7926701" y="-224999"/>
            <a:ext cx="2406857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95CC78-0B72-45A9-AC84-2FC10687CC39}"/>
              </a:ext>
            </a:extLst>
          </p:cNvPr>
          <p:cNvSpPr/>
          <p:nvPr/>
        </p:nvSpPr>
        <p:spPr>
          <a:xfrm>
            <a:off x="534277" y="186225"/>
            <a:ext cx="11456502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ПЕДАГОГТІҢ ҮЗДІКСІЗ КӘСІБИ ДАМУЫНЫҢ ҰЛТТЫҚ ПЛАТФОРМАСЫ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4755" y="2132747"/>
            <a:ext cx="521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1154660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5" name="Прямая соединительная линия 14"/>
          <p:cNvCxnSpPr>
            <a:cxnSpLocks/>
            <a:stCxn id="20" idx="6"/>
          </p:cNvCxnSpPr>
          <p:nvPr/>
        </p:nvCxnSpPr>
        <p:spPr>
          <a:xfrm flipH="1" flipV="1">
            <a:off x="2093715" y="2132748"/>
            <a:ext cx="4670" cy="7248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 flipV="1">
            <a:off x="3938272" y="2132748"/>
            <a:ext cx="5282" cy="7014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AA8E9E-3A02-6CB8-0BB0-CF51193C3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648" y="1642683"/>
            <a:ext cx="366854" cy="338616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3014746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4955464" y="2097902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2051203" y="276326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3905379" y="274632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Прямоугольник 21"/>
          <p:cNvSpPr/>
          <p:nvPr/>
        </p:nvSpPr>
        <p:spPr>
          <a:xfrm>
            <a:off x="6688652" y="4929727"/>
            <a:ext cx="1593316" cy="808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079" y="1587759"/>
            <a:ext cx="364357" cy="390951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505281" y="2137318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  <a:stCxn id="40" idx="2"/>
          </p:cNvCxnSpPr>
          <p:nvPr/>
        </p:nvCxnSpPr>
        <p:spPr>
          <a:xfrm flipH="1" flipV="1">
            <a:off x="7762390" y="2153150"/>
            <a:ext cx="5992" cy="7022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  <a:stCxn id="41" idx="6"/>
          </p:cNvCxnSpPr>
          <p:nvPr/>
        </p:nvCxnSpPr>
        <p:spPr>
          <a:xfrm flipH="1" flipV="1">
            <a:off x="9258267" y="2153148"/>
            <a:ext cx="10165" cy="7645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  <a:stCxn id="42" idx="2"/>
          </p:cNvCxnSpPr>
          <p:nvPr/>
        </p:nvCxnSpPr>
        <p:spPr>
          <a:xfrm flipV="1">
            <a:off x="10503021" y="2137319"/>
            <a:ext cx="386" cy="687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7014378" y="211117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8438156" y="2094987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9841749" y="209498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11099383" y="2094989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7721200" y="285540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9221250" y="2823356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10455839" y="2824375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Rounded Rectangle 2"/>
          <p:cNvSpPr/>
          <p:nvPr/>
        </p:nvSpPr>
        <p:spPr>
          <a:xfrm rot="16200000">
            <a:off x="2302983" y="2286509"/>
            <a:ext cx="2072208" cy="560962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260" y="4220638"/>
            <a:ext cx="435316" cy="28855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19E7CF-A801-4068-87AC-D31DDCB1A9D4}"/>
              </a:ext>
            </a:extLst>
          </p:cNvPr>
          <p:cNvSpPr txBox="1"/>
          <p:nvPr/>
        </p:nvSpPr>
        <p:spPr>
          <a:xfrm>
            <a:off x="816648" y="4949765"/>
            <a:ext cx="22746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бағалау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критерийлері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сабақты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парағының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үлгісі</a:t>
            </a:r>
            <a:endParaRPr lang="ru-RU" sz="11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63C9AF5-CEEA-4030-AB94-4CD449377403}"/>
              </a:ext>
            </a:extLst>
          </p:cNvPr>
          <p:cNvSpPr txBox="1"/>
          <p:nvPr/>
        </p:nvSpPr>
        <p:spPr>
          <a:xfrm>
            <a:off x="3524571" y="4932034"/>
            <a:ext cx="218600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сабақты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бақылау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парағын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енгізу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өңдеу</a:t>
            </a:r>
            <a:r>
              <a:rPr lang="ru-RU" sz="11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модулі</a:t>
            </a:r>
            <a:endParaRPr lang="ru-RU" sz="11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CD136A7-A3BD-420A-9825-0283F8A38116}"/>
              </a:ext>
            </a:extLst>
          </p:cNvPr>
          <p:cNvSpPr/>
          <p:nvPr/>
        </p:nvSpPr>
        <p:spPr>
          <a:xfrm>
            <a:off x="1315312" y="4226250"/>
            <a:ext cx="330226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400" b="1" dirty="0">
                <a:latin typeface="+mj-lt"/>
                <a:ea typeface="Open Sans Light"/>
                <a:cs typeface="Calibri Light"/>
              </a:rPr>
              <a:t>САБАҚТЫ БАҚЫЛАУ ПАРАҚТАРЫ</a:t>
            </a:r>
            <a:endParaRPr lang="en-US" sz="1400" b="1" dirty="0">
              <a:latin typeface="+mj-lt"/>
              <a:ea typeface="Open Sans Light"/>
              <a:cs typeface="Calibri Light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4238" y="4720612"/>
            <a:ext cx="51529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1773657" y="4673430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EC73DE47-14BF-C9D6-A0DC-912847CEE4CD}"/>
              </a:ext>
            </a:extLst>
          </p:cNvPr>
          <p:cNvSpPr/>
          <p:nvPr/>
        </p:nvSpPr>
        <p:spPr>
          <a:xfrm rot="16200000" flipH="1">
            <a:off x="4333510" y="4670828"/>
            <a:ext cx="94364" cy="943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6653392" y="4825621"/>
            <a:ext cx="1605363" cy="803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ru-RU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64 </a:t>
            </a: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ұйым</a:t>
            </a:r>
            <a:r>
              <a:rPr lang="x-none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204 793 </a:t>
            </a: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тыңдаушы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2020 - 2023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жылдар</a:t>
            </a:r>
            <a:r>
              <a:rPr lang="x-none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8E110A92-5F32-40DC-BA3D-91794ECB9CC9}"/>
              </a:ext>
            </a:extLst>
          </p:cNvPr>
          <p:cNvSpPr/>
          <p:nvPr/>
        </p:nvSpPr>
        <p:spPr>
          <a:xfrm>
            <a:off x="7305325" y="4271531"/>
            <a:ext cx="448770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x-none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«</a:t>
            </a:r>
            <a:r>
              <a:rPr lang="kk-KZ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ТЫҢДАУШЫЛАРДЫҢ БІРЫҢҒАЙ ДЕРЕКҚОР БАЗАСЫ</a:t>
            </a:r>
            <a:r>
              <a:rPr lang="x-none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»</a:t>
            </a:r>
            <a:r>
              <a:rPr lang="kk-KZ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 АҚПАРАТТЫҚ ЖҮЙЕСІ </a:t>
            </a:r>
            <a:endParaRPr lang="en-US" sz="1400" b="1" dirty="0">
              <a:solidFill>
                <a:prstClr val="black"/>
              </a:solidFill>
              <a:latin typeface="Calibri Light" panose="020F0302020204030204"/>
              <a:ea typeface="Open Sans Light"/>
              <a:cs typeface="Calibri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4305" y="4345600"/>
            <a:ext cx="348897" cy="32753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9986413" y="4991845"/>
            <a:ext cx="1713917" cy="62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2024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жылдан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бастап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мәліметтер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апта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сайын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жаңартылады</a:t>
            </a:r>
            <a:endParaRPr lang="x-none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0B83D83-2761-4F8F-9B01-E73C3320B787}"/>
              </a:ext>
            </a:extLst>
          </p:cNvPr>
          <p:cNvSpPr txBox="1"/>
          <p:nvPr/>
        </p:nvSpPr>
        <p:spPr>
          <a:xfrm>
            <a:off x="8351180" y="5029719"/>
            <a:ext cx="1644704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kk-KZ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Электронды сертификат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1100" b="1" kern="1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-код</a:t>
            </a:r>
            <a:endParaRPr lang="x-none" sz="1100" b="1" kern="1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11839" y="4929727"/>
            <a:ext cx="1644704" cy="8135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025755" y="4929727"/>
            <a:ext cx="1662955" cy="8246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>
          <a:xfrm>
            <a:off x="6688652" y="4929727"/>
            <a:ext cx="15933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cxnSpLocks/>
          </p:cNvCxnSpPr>
          <p:nvPr/>
        </p:nvCxnSpPr>
        <p:spPr>
          <a:xfrm>
            <a:off x="8311839" y="4929727"/>
            <a:ext cx="16447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025755" y="4929727"/>
            <a:ext cx="16745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0" y="1041184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650144" y="2968343"/>
            <a:ext cx="23574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жеке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педагогті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авторизациялау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502425" y="2273663"/>
            <a:ext cx="14558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критерий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құрастырушы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2195930" y="2295783"/>
            <a:ext cx="168349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сандық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профиль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ұпайларын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4044891" y="2295783"/>
            <a:ext cx="192267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Профильді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лауазымдар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3377657" y="2976031"/>
            <a:ext cx="22125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тұлғаның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ЭЦҚ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деректерді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488E8554-5100-4C8D-B254-E244A5C40F78}"/>
              </a:ext>
            </a:extLst>
          </p:cNvPr>
          <p:cNvSpPr/>
          <p:nvPr/>
        </p:nvSpPr>
        <p:spPr>
          <a:xfrm>
            <a:off x="1327981" y="1672750"/>
            <a:ext cx="346789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  <a:ea typeface="Open Sans Light"/>
                <a:cs typeface="Calibri Light"/>
              </a:rPr>
              <a:t>ПЕДАГОГТІҢ ЦИФРЛЫҚ ПРОФИЛІ</a:t>
            </a:r>
            <a:endParaRPr lang="en-US" sz="1400" b="1" dirty="0">
              <a:solidFill>
                <a:prstClr val="black"/>
              </a:solidFill>
              <a:latin typeface="Calibri Light" panose="020F0302020204030204"/>
              <a:ea typeface="Open Sans Light"/>
              <a:cs typeface="Calibri Ligh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6416873" y="2345308"/>
            <a:ext cx="136167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Тәжірибе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таратуды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7687121" y="2351426"/>
            <a:ext cx="160196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Баяндамаларды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9030946" y="2333564"/>
            <a:ext cx="17159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Басылымдарды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10515491" y="2326121"/>
            <a:ext cx="14194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топтарын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6567778" y="2951715"/>
            <a:ext cx="21015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Ұсынылған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8531254" y="2934787"/>
            <a:ext cx="16876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Конкурстар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жарыстарды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модулі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1D71E76-5287-401C-906A-A01A931B8F31}"/>
              </a:ext>
            </a:extLst>
          </p:cNvPr>
          <p:cNvSpPr txBox="1"/>
          <p:nvPr/>
        </p:nvSpPr>
        <p:spPr>
          <a:xfrm>
            <a:off x="10061767" y="2957374"/>
            <a:ext cx="16269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файлдарды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жүктеу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механизмін</a:t>
            </a: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құру</a:t>
            </a:r>
            <a:endParaRPr kumimoji="0" lang="x-none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8CD136A7-A3BD-420A-9825-0283F8A38116}"/>
              </a:ext>
            </a:extLst>
          </p:cNvPr>
          <p:cNvSpPr/>
          <p:nvPr/>
        </p:nvSpPr>
        <p:spPr>
          <a:xfrm>
            <a:off x="7112158" y="1643482"/>
            <a:ext cx="230220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П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 Light"/>
                <a:cs typeface="Calibri Light"/>
              </a:rPr>
              <a:t>ЕДАГОГ ТӘЖІРИБЕСІ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Open Sans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2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04630" y="315784"/>
            <a:ext cx="10982739" cy="41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АТТЕСТАЛАТЫН ПЕДАГОГ ІС-ӘРЕКЕТІНІҢ ҚАДАМДАРЫ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buFontTx/>
              <a:buNone/>
              <a:tabLst/>
              <a:defRPr/>
            </a:pPr>
            <a:endParaRPr kumimoji="0" lang="ru-RU" sz="2000" b="1" i="0" u="none" strike="noStrike" kern="0" cap="all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90011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/>
          <p:cNvSpPr/>
          <p:nvPr/>
        </p:nvSpPr>
        <p:spPr>
          <a:xfrm rot="16200000">
            <a:off x="3216010" y="-1305338"/>
            <a:ext cx="476896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" name="Rounded Rectangle 2"/>
          <p:cNvSpPr/>
          <p:nvPr/>
        </p:nvSpPr>
        <p:spPr>
          <a:xfrm rot="16200000">
            <a:off x="7732962" y="-1679340"/>
            <a:ext cx="748182" cy="599545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731" y="985678"/>
            <a:ext cx="1698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ТАПСЫРУ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8712" y="1023214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ББ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бекіткен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кестеге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сәйкес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тестілеу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орталығы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пункттерінде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тапсырылады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2"/>
          <p:cNvSpPr/>
          <p:nvPr/>
        </p:nvSpPr>
        <p:spPr>
          <a:xfrm rot="16200000">
            <a:off x="8335121" y="-259258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2" name="Rounded Rectangle 2"/>
          <p:cNvSpPr/>
          <p:nvPr/>
        </p:nvSpPr>
        <p:spPr>
          <a:xfrm rot="16200000">
            <a:off x="3739660" y="-836690"/>
            <a:ext cx="756351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3740" y="2033504"/>
            <a:ext cx="2568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 ЖИНАУ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8833" y="2041544"/>
            <a:ext cx="611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білім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беру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ұйымының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әкімшілігі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портфолио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материалдарын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қалыптастыруға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жәрдемдеседі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2"/>
          <p:cNvSpPr/>
          <p:nvPr/>
        </p:nvSpPr>
        <p:spPr>
          <a:xfrm rot="16200000">
            <a:off x="3162229" y="726988"/>
            <a:ext cx="584461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6" name="Rounded Rectangle 2"/>
          <p:cNvSpPr/>
          <p:nvPr/>
        </p:nvSpPr>
        <p:spPr>
          <a:xfrm rot="16200000">
            <a:off x="7751196" y="280815"/>
            <a:ext cx="730570" cy="597659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3066" y="3000452"/>
            <a:ext cx="1542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 БЕРУ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38713" y="2982748"/>
            <a:ext cx="5068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көрсетілетін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қызмет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b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педагогтің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өзі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түрде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береді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1095351" y="944294"/>
            <a:ext cx="0" cy="87073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77029" y="1925939"/>
            <a:ext cx="0" cy="9166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/>
          <p:cNvSpPr/>
          <p:nvPr/>
        </p:nvSpPr>
        <p:spPr>
          <a:xfrm rot="16200000">
            <a:off x="8287479" y="1757757"/>
            <a:ext cx="733883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Rounded Rectangle 2"/>
          <p:cNvSpPr/>
          <p:nvPr/>
        </p:nvSpPr>
        <p:spPr>
          <a:xfrm rot="16200000">
            <a:off x="3634716" y="1198248"/>
            <a:ext cx="966242" cy="628161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22172" y="3935373"/>
            <a:ext cx="2790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САРАПШЫЛЫҚ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КОМИССИЯНЫҢ ҚАРАУЫ</a:t>
            </a:r>
            <a:endParaRPr kumimoji="0" lang="ru-RU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03104" y="4189461"/>
            <a:ext cx="6118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өтініш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берілген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кезден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бастап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ай </a:t>
            </a:r>
            <a:r>
              <a:rPr kumimoji="0" lang="ru-RU" sz="1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ішінде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1095351" y="2912185"/>
            <a:ext cx="0" cy="86735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"/>
          <p:cNvSpPr/>
          <p:nvPr/>
        </p:nvSpPr>
        <p:spPr>
          <a:xfrm rot="16200000">
            <a:off x="3009043" y="3011695"/>
            <a:ext cx="890829" cy="495485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 rot="16200000">
            <a:off x="7239133" y="2700487"/>
            <a:ext cx="1530112" cy="620117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181" y="5165957"/>
            <a:ext cx="375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 КОМИССИЯСЫНЫҢ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ШЕШІМ ШЫҒАРУЫ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09328" y="5099805"/>
            <a:ext cx="5986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кезекті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өтіп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жылғы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тамызға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дейін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ескі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форматтан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қолданыстағы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форматқа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ауысып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жатқан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педагогтер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(І, ІІ,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 санат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жылғы 1 қыркүйектен</a:t>
            </a:r>
            <a:b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31 желтоқсанға дейін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77029" y="3868243"/>
            <a:ext cx="0" cy="10764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77029" y="933641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7029" y="1925939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977029" y="2903827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77029" y="3868243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7029" y="5043708"/>
            <a:ext cx="101183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286" y="8779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94313" y="19256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286" y="28927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94313" y="39124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286" y="51070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7798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2"/>
          <p:cNvSpPr/>
          <p:nvPr/>
        </p:nvSpPr>
        <p:spPr>
          <a:xfrm rot="16200000">
            <a:off x="5911765" y="-655992"/>
            <a:ext cx="502490" cy="1040763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2134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566790" y="146456"/>
            <a:ext cx="10982739" cy="49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kern="0" cap="all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ТҮСІНДІРУ ЖҰМЫСЫНЫҢ МЕХАНИЗМІ</a:t>
            </a:r>
            <a:endParaRPr lang="x-none" sz="2000" b="1" kern="0" cap="all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481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1125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60768" y="1266299"/>
            <a:ext cx="1687125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13808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53452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93096" y="1266299"/>
            <a:ext cx="1573730" cy="25515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4000" y="2418598"/>
            <a:ext cx="146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топ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кураторларын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581" y="1596456"/>
            <a:ext cx="486461" cy="4864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773644" y="2418598"/>
            <a:ext cx="1468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6006" y="1621452"/>
            <a:ext cx="571850" cy="5718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408250" y="2418598"/>
            <a:ext cx="1739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4802" y="1721117"/>
            <a:ext cx="430490" cy="4304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13806" y="2418598"/>
            <a:ext cx="1583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сұрақ-жауап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897" y="1670421"/>
            <a:ext cx="534584" cy="5345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043212" y="2418598"/>
            <a:ext cx="1583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үлестірме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материал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6877" y="1671592"/>
            <a:ext cx="521710" cy="5217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793096" y="2372432"/>
            <a:ext cx="15839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</a:t>
            </a:r>
            <a: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сенім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телефоны
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кабинеті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
40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768" y="1621452"/>
            <a:ext cx="545888" cy="545888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981481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721125" y="1266299"/>
            <a:ext cx="166745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55657" y="1266299"/>
            <a:ext cx="176603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313806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8043212" y="1266299"/>
            <a:ext cx="165184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377066" y="1266299"/>
            <a:ext cx="0" cy="255155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94040" y="4342747"/>
            <a:ext cx="718638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ru-RU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СЕМИНАРЛАРДЫҢ НЕГІЗГІ МӘСЕЛЕЛЕРІ:</a:t>
            </a:r>
            <a:endParaRPr lang="en-US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17066" y="5400365"/>
            <a:ext cx="157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философиясы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96527" y="5400365"/>
            <a:ext cx="1404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Өтпелі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39546" y="5400365"/>
            <a:ext cx="2240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өлшемшарттары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136184" y="5310977"/>
            <a:ext cx="2240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платформасының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301333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45761" y="5261283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147893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23734" y="5261283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40777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8852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335420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182315" y="4799072"/>
            <a:ext cx="0" cy="46221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301333" y="6126277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745761" y="6126277"/>
            <a:ext cx="141979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147893" y="6126277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9023734" y="6126277"/>
            <a:ext cx="215712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597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A19120E-2E2D-965D-8964-0CF7D8221A5A}"/>
              </a:ext>
            </a:extLst>
          </p:cNvPr>
          <p:cNvSpPr txBox="1">
            <a:spLocks/>
          </p:cNvSpPr>
          <p:nvPr/>
        </p:nvSpPr>
        <p:spPr>
          <a:xfrm>
            <a:off x="620014" y="71308"/>
            <a:ext cx="10982739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70CE"/>
              </a:buClr>
              <a:buSzPct val="100000"/>
              <a:defRPr/>
            </a:pPr>
            <a:r>
              <a:rPr lang="ru-RU" altLang="ru-RU" sz="2000" b="1" kern="0" cap="all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АТТЕСТАТТАУ</a:t>
            </a:r>
            <a:endParaRPr lang="ru-RU" sz="2000" b="1" kern="0" cap="all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84279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"/>
          <p:cNvSpPr/>
          <p:nvPr/>
        </p:nvSpPr>
        <p:spPr>
          <a:xfrm rot="16200000">
            <a:off x="2628526" y="-113582"/>
            <a:ext cx="1558795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2050591" y="1767967"/>
            <a:ext cx="3649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1" name="Rounded Rectangle 2"/>
          <p:cNvSpPr/>
          <p:nvPr/>
        </p:nvSpPr>
        <p:spPr>
          <a:xfrm rot="16200000">
            <a:off x="2426207" y="1881938"/>
            <a:ext cx="1963436" cy="485308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2050591" y="3561167"/>
            <a:ext cx="378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480" y="1816141"/>
            <a:ext cx="583553" cy="583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101" y="3732708"/>
            <a:ext cx="575771" cy="575771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8208425" y="-490875"/>
            <a:ext cx="1369894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7317166" y="1826760"/>
            <a:ext cx="4285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905" y="1826760"/>
            <a:ext cx="601441" cy="60144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8392245" y="894512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317166" y="3375063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BEF7AC0-B825-4857-9447-CDBCFEFB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319" y="3271408"/>
            <a:ext cx="576641" cy="576641"/>
          </a:xfrm>
          <a:prstGeom prst="rect">
            <a:avLst/>
          </a:prstGeom>
        </p:spPr>
      </p:pic>
      <p:sp>
        <p:nvSpPr>
          <p:cNvPr id="23" name="Rounded Rectangle 2"/>
          <p:cNvSpPr/>
          <p:nvPr/>
        </p:nvSpPr>
        <p:spPr>
          <a:xfrm rot="16200000">
            <a:off x="8392246" y="2079690"/>
            <a:ext cx="1002248" cy="5418767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4" name="Прямоугольник 23"/>
          <p:cNvSpPr/>
          <p:nvPr/>
        </p:nvSpPr>
        <p:spPr>
          <a:xfrm>
            <a:off x="7317167" y="4560241"/>
            <a:ext cx="4285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251" y="4478359"/>
            <a:ext cx="533095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5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 txBox="1"/>
          <p:nvPr/>
        </p:nvSpPr>
        <p:spPr>
          <a:xfrm>
            <a:off x="2874449" y="5707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"/>
          <p:cNvSpPr/>
          <p:nvPr/>
        </p:nvSpPr>
        <p:spPr>
          <a:xfrm rot="16200000">
            <a:off x="2058035" y="-634150"/>
            <a:ext cx="2679649" cy="506790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0489" y="964542"/>
            <a:ext cx="388627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Аттестаттау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комиссиясы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жылына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рет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шешім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қабылдайды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2-т, 9-т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304" y="1033417"/>
            <a:ext cx="599242" cy="599242"/>
          </a:xfrm>
          <a:prstGeom prst="rect">
            <a:avLst/>
          </a:prstGeom>
        </p:spPr>
      </p:pic>
      <p:sp>
        <p:nvSpPr>
          <p:cNvPr id="17" name="Rounded Rectangle 2"/>
          <p:cNvSpPr/>
          <p:nvPr/>
        </p:nvSpPr>
        <p:spPr>
          <a:xfrm rot="16200000">
            <a:off x="7562336" y="-656114"/>
            <a:ext cx="2671244" cy="515509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071" y="949060"/>
            <a:ext cx="386999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ұйымы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педагогтерге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материалдарын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қалыптастыруға</a:t>
            </a:r>
            <a:r>
              <a:rPr lang="ru-RU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жәрдемдеседі</a:t>
            </a:r>
            <a:endParaRPr lang="ru-RU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4-т, </a:t>
            </a:r>
            <a:r>
              <a:rPr lang="ru-RU" i="1" dirty="0" smtClean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78-т</a:t>
            </a:r>
            <a:endParaRPr lang="ru-RU" sz="2200" i="1" dirty="0">
              <a:solidFill>
                <a:srgbClr val="002060"/>
              </a:solidFill>
              <a:latin typeface="Arial"/>
              <a:ea typeface="Calibri Light" panose="020F0302020204030204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420" y="1033562"/>
            <a:ext cx="669644" cy="669644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2021509" y="2389259"/>
            <a:ext cx="2760391" cy="507559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6822" y="3918000"/>
            <a:ext cx="38549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Сабақ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іс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- шара,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ұйымдастырылған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) -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әдістемесін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меңгерудің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3-т, 49-т</a:t>
            </a: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268" y="3918000"/>
            <a:ext cx="497313" cy="497313"/>
          </a:xfrm>
          <a:prstGeom prst="rect">
            <a:avLst/>
          </a:prstGeom>
        </p:spPr>
      </p:pic>
      <p:sp>
        <p:nvSpPr>
          <p:cNvPr id="24" name="Rounded Rectangle 2"/>
          <p:cNvSpPr/>
          <p:nvPr/>
        </p:nvSpPr>
        <p:spPr>
          <a:xfrm rot="16200000">
            <a:off x="7537358" y="2269758"/>
            <a:ext cx="2796878" cy="527810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185" y="3865935"/>
            <a:ext cx="601441" cy="601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67C7AB-0145-4191-927A-74245CC550F1}"/>
              </a:ext>
            </a:extLst>
          </p:cNvPr>
          <p:cNvSpPr txBox="1"/>
          <p:nvPr/>
        </p:nvSpPr>
        <p:spPr>
          <a:xfrm>
            <a:off x="7609362" y="3865935"/>
            <a:ext cx="392728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сапасының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динамикасы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- педагог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тиімділігінің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негізгі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көрсеткіші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қосымша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41195" y="232317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6632" y="232317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41195" y="5536378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496071" y="5275465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4706777" y="-3496864"/>
            <a:ext cx="2875159" cy="10710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9636" y="719044"/>
            <a:ext cx="910494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40 000-нан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астам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екінші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бірінші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жоғары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санатты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педагог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аттестаттаудың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қолданыстағы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форматына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көшеді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 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мектеп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жаңа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форматқа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ағымдағы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жылдың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желтоқсанына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; 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басқа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білім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беру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ұйымдарының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педагогтері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  2025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жылғы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31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желтоқсанға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дейін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ауысады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algn="l"/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4-т, 84-т, 76-т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252" y="790031"/>
            <a:ext cx="707351" cy="707351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80107" y="-355805"/>
            <a:ext cx="2859248" cy="10641032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54FF8C4-5987-47F5-86C8-E8704137FE9A}"/>
              </a:ext>
            </a:extLst>
          </p:cNvPr>
          <p:cNvSpPr/>
          <p:nvPr/>
        </p:nvSpPr>
        <p:spPr>
          <a:xfrm>
            <a:off x="2461845" y="3675800"/>
            <a:ext cx="8367047" cy="2619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декреттік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914400">
              <a:defRPr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ұйымдарынан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Министрлікке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басқармаларына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кабинеттерге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ауысқан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педагогтер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санаттың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қолданыс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2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ұзартылады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defTabSz="914400">
              <a:defRPr/>
            </a:pP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endParaRPr lang="kk-KZ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068" y="3846621"/>
            <a:ext cx="607535" cy="5757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41195" y="5536378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1195" y="2527690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6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07251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850" y="110485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ounded Rectangle 2"/>
          <p:cNvSpPr/>
          <p:nvPr/>
        </p:nvSpPr>
        <p:spPr>
          <a:xfrm rot="16200000">
            <a:off x="2113615" y="-939637"/>
            <a:ext cx="2536142" cy="5376286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90" y="879610"/>
            <a:ext cx="707351" cy="707351"/>
          </a:xfrm>
          <a:prstGeom prst="rect">
            <a:avLst/>
          </a:prstGeom>
        </p:spPr>
      </p:pic>
      <p:sp>
        <p:nvSpPr>
          <p:cNvPr id="20" name="Rounded Rectangle 2"/>
          <p:cNvSpPr/>
          <p:nvPr/>
        </p:nvSpPr>
        <p:spPr>
          <a:xfrm rot="16200000">
            <a:off x="7866813" y="-926213"/>
            <a:ext cx="2536145" cy="5303278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482" y="989679"/>
            <a:ext cx="587894" cy="587894"/>
          </a:xfrm>
          <a:prstGeom prst="rect">
            <a:avLst/>
          </a:prstGeom>
        </p:spPr>
      </p:pic>
      <p:sp>
        <p:nvSpPr>
          <p:cNvPr id="35" name="Rounded Rectangle 2"/>
          <p:cNvSpPr/>
          <p:nvPr/>
        </p:nvSpPr>
        <p:spPr>
          <a:xfrm rot="16200000">
            <a:off x="4687202" y="647055"/>
            <a:ext cx="2848363" cy="859713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04845" y="899266"/>
            <a:ext cx="3651281" cy="20928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тестін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басшылардың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де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тапсырады</a:t>
            </a:r>
          </a:p>
          <a:p>
            <a:pPr lvl="0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2-т,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31-т 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140" y="3796667"/>
            <a:ext cx="596903" cy="5848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FBD291-5E7B-417B-8E4E-4B19B4C59129}"/>
              </a:ext>
            </a:extLst>
          </p:cNvPr>
          <p:cNvSpPr txBox="1"/>
          <p:nvPr/>
        </p:nvSpPr>
        <p:spPr>
          <a:xfrm>
            <a:off x="3309394" y="3197831"/>
            <a:ext cx="56105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Басшылар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ПББ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жемқорлыққа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іс-қимыл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сұрақпен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толықтырылды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қосымша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5DB9DB-EE9F-438A-92AC-4B0BD5CD476F}"/>
              </a:ext>
            </a:extLst>
          </p:cNvPr>
          <p:cNvSpPr txBox="1"/>
          <p:nvPr/>
        </p:nvSpPr>
        <p:spPr>
          <a:xfrm>
            <a:off x="7669475" y="888662"/>
            <a:ext cx="390622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жетістіктерінің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тізіміне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конкурстар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жарыстар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қосымша</a:t>
            </a:r>
            <a:endParaRPr lang="ru-RU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1200" y="487710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41195" y="221313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61376" y="2213131"/>
            <a:ext cx="1866507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76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4877" y="643275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2"/>
          <p:cNvSpPr/>
          <p:nvPr/>
        </p:nvSpPr>
        <p:spPr>
          <a:xfrm rot="16200000">
            <a:off x="4568054" y="-328051"/>
            <a:ext cx="2826106" cy="1094741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835" y="4187958"/>
            <a:ext cx="782766" cy="782766"/>
          </a:xfrm>
          <a:prstGeom prst="rect">
            <a:avLst/>
          </a:prstGeom>
        </p:spPr>
      </p:pic>
      <p:sp>
        <p:nvSpPr>
          <p:cNvPr id="34" name="Rounded Rectangle 2"/>
          <p:cNvSpPr/>
          <p:nvPr/>
        </p:nvSpPr>
        <p:spPr>
          <a:xfrm rot="16200000">
            <a:off x="4463673" y="-3654202"/>
            <a:ext cx="3037649" cy="10944635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6616" y="683663"/>
            <a:ext cx="916968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тестін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тапсыру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тәртібін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бұзған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endParaRPr lang="ru-RU" sz="1600" b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Атесттаттауға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қатысуға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тыйым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салу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мерзімі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5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жылдан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1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дейін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/>
                <a:cs typeface="Arial"/>
              </a:rPr>
              <a:t>азайтылды</a:t>
            </a:r>
            <a:r>
              <a:rPr lang="ru-RU" sz="16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Тәртіп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қайта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бұзылған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: педагог,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бөлім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меңгерушісі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әдіскері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- бес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ұйымының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әдістемелік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кабинеттің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орталықтың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бірінші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басшысы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басшының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орынбасары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) –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үш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жылға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аттестаттаудан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/>
                <a:cs typeface="Arial"/>
              </a:rPr>
              <a:t>шектетіледі</a:t>
            </a:r>
            <a:r>
              <a:rPr lang="ru-RU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ru-RU" sz="14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sz="1400" b="1" i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т.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332" y="689303"/>
            <a:ext cx="613125" cy="61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B0D2C9-8FB9-44C2-A054-7F32B5408F1F}"/>
              </a:ext>
            </a:extLst>
          </p:cNvPr>
          <p:cNvSpPr txBox="1"/>
          <p:nvPr/>
        </p:nvSpPr>
        <p:spPr>
          <a:xfrm>
            <a:off x="2177322" y="3870481"/>
            <a:ext cx="814572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endParaRPr lang="kk-KZ" b="1" dirty="0">
              <a:solidFill>
                <a:srgbClr val="002060"/>
              </a:solidFill>
              <a:latin typeface="Arial"/>
              <a:cs typeface="Arial"/>
            </a:endParaRPr>
          </a:p>
          <a:p>
            <a:r>
              <a:rPr lang="kk-KZ" b="1" dirty="0">
                <a:solidFill>
                  <a:srgbClr val="002060"/>
                </a:solidFill>
                <a:latin typeface="Arial"/>
                <a:cs typeface="Arial"/>
              </a:rPr>
              <a:t>ПББ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нәтижесі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қалаған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санатына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жетпеген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жағдайда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деңгей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санатты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беру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– ПББ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нәтижелерінен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емес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санат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беріледі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 т. 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41195" y="5496186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41195" y="2482819"/>
            <a:ext cx="240974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2"/>
          <p:cNvSpPr/>
          <p:nvPr/>
        </p:nvSpPr>
        <p:spPr>
          <a:xfrm rot="16200000">
            <a:off x="7724165" y="-162954"/>
            <a:ext cx="2542236" cy="5299843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5289" y="6351679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420" y="3106222"/>
            <a:ext cx="1112706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ru-RU" b="1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2"/>
          <p:cNvSpPr/>
          <p:nvPr/>
        </p:nvSpPr>
        <p:spPr>
          <a:xfrm rot="16200000">
            <a:off x="2265369" y="-146237"/>
            <a:ext cx="2542234" cy="526641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17"/>
          <p:cNvSpPr/>
          <p:nvPr/>
        </p:nvSpPr>
        <p:spPr>
          <a:xfrm>
            <a:off x="1078947" y="1354583"/>
            <a:ext cx="3933440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ПББ </a:t>
            </a:r>
            <a:r>
              <a:rPr lang="ru-RU" b="1" dirty="0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Пәндік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білім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lvl="2"/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Оқыту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әдістемесі</a:t>
            </a:r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2-т, 32-т  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817" y="1387093"/>
            <a:ext cx="552568" cy="552568"/>
          </a:xfrm>
          <a:prstGeom prst="rect">
            <a:avLst/>
          </a:prstGeom>
        </p:spPr>
      </p:pic>
      <p:sp>
        <p:nvSpPr>
          <p:cNvPr id="38" name="Rounded Rectangle 2"/>
          <p:cNvSpPr/>
          <p:nvPr/>
        </p:nvSpPr>
        <p:spPr>
          <a:xfrm rot="16200000">
            <a:off x="5038295" y="-131993"/>
            <a:ext cx="2478520" cy="1074855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8142" y="2085000"/>
            <a:ext cx="109196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50 </a:t>
            </a:r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сұрақ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938" y="1341992"/>
            <a:ext cx="638221" cy="6382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B743B5-9A1C-45F0-96D9-5C16CBB16064}"/>
              </a:ext>
            </a:extLst>
          </p:cNvPr>
          <p:cNvSpPr txBox="1"/>
          <p:nvPr/>
        </p:nvSpPr>
        <p:spPr>
          <a:xfrm>
            <a:off x="106553" y="180465"/>
            <a:ext cx="1197848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Өтпелі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кезеңдегі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бастағанға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  </a:t>
            </a:r>
          </a:p>
        </p:txBody>
      </p:sp>
      <p:sp>
        <p:nvSpPr>
          <p:cNvPr id="24" name="Прямоугольник 17">
            <a:extLst>
              <a:ext uri="{FF2B5EF4-FFF2-40B4-BE49-F238E27FC236}">
                <a16:creationId xmlns:a16="http://schemas.microsoft.com/office/drawing/2014/main" xmlns="" id="{99385A62-A9BD-4046-920C-551E8FC3341E}"/>
              </a:ext>
            </a:extLst>
          </p:cNvPr>
          <p:cNvSpPr/>
          <p:nvPr/>
        </p:nvSpPr>
        <p:spPr>
          <a:xfrm>
            <a:off x="7514828" y="1365885"/>
            <a:ext cx="3998407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Мемлекеттік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электрондық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үкімет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порталы (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бұдан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әрі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-портал)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немесе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көрсетілетін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қызмет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берушінің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кеңсесі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арқылы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lt"/>
                <a:cs typeface="+mn-lt"/>
              </a:rPr>
              <a:t>көрсетіледі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. </a:t>
            </a:r>
            <a:endParaRPr lang="ru-RU" dirty="0">
              <a:cs typeface="Calibri"/>
            </a:endParaRPr>
          </a:p>
          <a:p>
            <a:pPr algn="ctr">
              <a:tabLst>
                <a:tab pos="3150870" algn="l"/>
              </a:tabLst>
            </a:pPr>
            <a:endParaRPr lang="ru-RU" dirty="0"/>
          </a:p>
          <a:p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4-т, 80-т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1AE81C-326B-4899-A990-0FA179F1F810}"/>
              </a:ext>
            </a:extLst>
          </p:cNvPr>
          <p:cNvSpPr txBox="1"/>
          <p:nvPr/>
        </p:nvSpPr>
        <p:spPr>
          <a:xfrm>
            <a:off x="1871936" y="4160992"/>
            <a:ext cx="844772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>
                <a:solidFill>
                  <a:srgbClr val="002060"/>
                </a:solidFill>
                <a:ea typeface="+mj-lt"/>
                <a:cs typeface="+mj-lt"/>
              </a:rPr>
              <a:t>ПББ </a:t>
            </a:r>
            <a:r>
              <a:rPr lang="ru-RU" sz="1800" b="1" dirty="0" err="1">
                <a:solidFill>
                  <a:srgbClr val="002060"/>
                </a:solidFill>
                <a:ea typeface="+mj-lt"/>
                <a:cs typeface="+mj-lt"/>
              </a:rPr>
              <a:t>тестінен</a:t>
            </a:r>
            <a:r>
              <a:rPr lang="ru-RU" sz="1800" b="1" dirty="0">
                <a:solidFill>
                  <a:srgbClr val="002060"/>
                </a:solidFill>
                <a:ea typeface="+mj-lt"/>
                <a:cs typeface="+mj-lt"/>
              </a:rPr>
              <a:t> </a:t>
            </a:r>
            <a:endParaRPr lang="ru-RU" b="1" dirty="0">
              <a:cs typeface="Calibri Light"/>
            </a:endParaRPr>
          </a:p>
          <a:p>
            <a:pPr algn="l"/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Санатты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растау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кезінде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:</a:t>
            </a:r>
          </a:p>
          <a:p>
            <a:pPr algn="l"/>
            <a:endParaRPr lang="ru-RU" dirty="0">
              <a:ea typeface="+mj-lt"/>
              <a:cs typeface="+mj-lt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30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және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одан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көп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жыл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педагогикалық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өтілі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 бар 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dirty="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мұғалімдер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 </a:t>
            </a:r>
            <a:r>
              <a:rPr lang="ru-RU" sz="1800" dirty="0" err="1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босатылады</a:t>
            </a:r>
            <a:r>
              <a:rPr lang="ru-RU" sz="1800" dirty="0">
                <a:solidFill>
                  <a:srgbClr val="002060"/>
                </a:solidFill>
                <a:latin typeface="calibri light"/>
                <a:ea typeface="+mj-lt"/>
                <a:cs typeface="calibri light"/>
              </a:rPr>
              <a:t>, </a:t>
            </a:r>
            <a:endParaRPr lang="ru-RU" sz="1800" dirty="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("педагог-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шебер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" ПББ-дан </a:t>
            </a:r>
            <a:r>
              <a:rPr lang="ru-RU" sz="1800" dirty="0" err="1">
                <a:solidFill>
                  <a:srgbClr val="002060"/>
                </a:solidFill>
                <a:ea typeface="+mj-lt"/>
                <a:cs typeface="+mj-lt"/>
              </a:rPr>
              <a:t>босатылмайды</a:t>
            </a:r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) </a:t>
            </a:r>
            <a:endParaRPr lang="ru-RU" dirty="0"/>
          </a:p>
          <a:p>
            <a:pPr algn="l"/>
            <a:endParaRPr lang="ru-RU" sz="1800" dirty="0">
              <a:solidFill>
                <a:srgbClr val="002060"/>
              </a:solidFill>
              <a:ea typeface="+mj-lt"/>
              <a:cs typeface="+mj-lt"/>
            </a:endParaRPr>
          </a:p>
          <a:p>
            <a:pPr algn="l"/>
            <a:r>
              <a:rPr lang="ru-RU" sz="1800" b="1" i="1" dirty="0">
                <a:solidFill>
                  <a:srgbClr val="002060"/>
                </a:solidFill>
                <a:ea typeface="+mj-lt"/>
                <a:cs typeface="+mj-lt"/>
              </a:rPr>
              <a:t>4-т, 90-т </a:t>
            </a:r>
            <a:endParaRPr lang="ru-RU" b="1" i="1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303336" y="2222696"/>
            <a:ext cx="254524" cy="1602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72607" y="1840822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72607" y="2660954"/>
            <a:ext cx="3965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862871" y="296156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38659" y="296156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862871" y="5826376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>
            <a:extLst>
              <a:ext uri="{FF2B5EF4-FFF2-40B4-BE49-F238E27FC236}">
                <a16:creationId xmlns:a16="http://schemas.microsoft.com/office/drawing/2014/main" xmlns="" id="{C527F26A-DFCE-4082-A088-B57E72CA1840}"/>
              </a:ext>
            </a:extLst>
          </p:cNvPr>
          <p:cNvSpPr/>
          <p:nvPr/>
        </p:nvSpPr>
        <p:spPr>
          <a:xfrm rot="16200000">
            <a:off x="5046658" y="-421740"/>
            <a:ext cx="2345799" cy="1073198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58677" y="6443643"/>
            <a:ext cx="2743200" cy="365125"/>
          </a:xfrm>
        </p:spPr>
        <p:txBody>
          <a:bodyPr/>
          <a:lstStyle/>
          <a:p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"/>
          <p:cNvSpPr/>
          <p:nvPr/>
        </p:nvSpPr>
        <p:spPr>
          <a:xfrm rot="16200000">
            <a:off x="5113745" y="-2938112"/>
            <a:ext cx="2197554" cy="10731990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258" y="1566919"/>
            <a:ext cx="620163" cy="620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FEBD33-CC0F-423C-8381-A6E9CD02628F}"/>
              </a:ext>
            </a:extLst>
          </p:cNvPr>
          <p:cNvSpPr txBox="1"/>
          <p:nvPr/>
        </p:nvSpPr>
        <p:spPr>
          <a:xfrm>
            <a:off x="0" y="203304"/>
            <a:ext cx="121920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Аттестаттаудың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шарттары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</a:t>
            </a:r>
            <a:r>
              <a:rPr lang="en-US" sz="2000" b="1" kern="0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kern="0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стаз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платформасы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бастағаннан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</a:t>
            </a:r>
            <a:r>
              <a:rPr lang="en-US" sz="14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  </a:t>
            </a:r>
          </a:p>
        </p:txBody>
      </p:sp>
      <p:sp>
        <p:nvSpPr>
          <p:cNvPr id="17" name="Прямоугольник 17">
            <a:extLst>
              <a:ext uri="{FF2B5EF4-FFF2-40B4-BE49-F238E27FC236}">
                <a16:creationId xmlns:a16="http://schemas.microsoft.com/office/drawing/2014/main" xmlns="" id="{3BB6EB94-0E24-48E9-8778-E637C85777CB}"/>
              </a:ext>
            </a:extLst>
          </p:cNvPr>
          <p:cNvSpPr/>
          <p:nvPr/>
        </p:nvSpPr>
        <p:spPr>
          <a:xfrm>
            <a:off x="1971533" y="1506356"/>
            <a:ext cx="8481978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Мектеп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колледж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педагогтері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en-US" b="1" dirty="0" err="1">
                <a:solidFill>
                  <a:srgbClr val="002060"/>
                </a:solidFill>
                <a:latin typeface="Arial"/>
                <a:cs typeface="Arial"/>
              </a:rPr>
              <a:t>тесті</a:t>
            </a: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тек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пән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сұрақтардан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тұратын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/>
                <a:cs typeface="Arial"/>
              </a:rPr>
              <a:t>болады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ru-RU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2-т, 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lang="kk-KZ" i="1" dirty="0" smtClean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lang="en-US" i="1" dirty="0" smtClean="0">
                <a:solidFill>
                  <a:srgbClr val="002060"/>
                </a:solidFill>
                <a:latin typeface="Arial"/>
                <a:cs typeface="Arial"/>
              </a:rPr>
              <a:t>-т</a:t>
            </a:r>
            <a:endParaRPr lang="" i="1" dirty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0735D6-3E29-43C9-B39F-D0467D1E0E7A}"/>
              </a:ext>
            </a:extLst>
          </p:cNvPr>
          <p:cNvSpPr txBox="1"/>
          <p:nvPr/>
        </p:nvSpPr>
        <p:spPr>
          <a:xfrm>
            <a:off x="2043403" y="4055052"/>
            <a:ext cx="802834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algn="l"/>
            <a:r>
              <a:rPr lang="ru-RU" sz="1800" b="1" dirty="0" err="1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Біліктілік</a:t>
            </a:r>
            <a:r>
              <a:rPr lang="ru-RU" sz="1800" b="1" dirty="0">
                <a:solidFill>
                  <a:srgbClr val="002060"/>
                </a:solidFill>
                <a:latin typeface="Arial"/>
                <a:ea typeface="Calibri Light" panose="020F0302020204030204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санатын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растау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кезінде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ПББ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тестінен</a:t>
            </a:r>
            <a:r>
              <a:rPr lang="ru-RU" sz="1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/>
                <a:cs typeface="Arial"/>
              </a:rPr>
              <a:t>босатылады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«Педагог-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шебер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»; </a:t>
            </a:r>
            <a:endParaRPr lang="en-US" dirty="0"/>
          </a:p>
          <a:p>
            <a:pPr algn="l"/>
            <a:r>
              <a:rPr lang="ru-RU" sz="1800" dirty="0">
                <a:solidFill>
                  <a:srgbClr val="002060"/>
                </a:solidFill>
                <a:ea typeface="+mj-lt"/>
                <a:cs typeface="+mj-lt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30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одан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да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көп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жыл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педагогикалық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өтілі</a:t>
            </a:r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 бар </a:t>
            </a:r>
            <a:r>
              <a:rPr lang="ru-RU" sz="1800" dirty="0" err="1">
                <a:solidFill>
                  <a:srgbClr val="002060"/>
                </a:solidFill>
                <a:latin typeface="Arial"/>
                <a:cs typeface="Arial"/>
              </a:rPr>
              <a:t>педагогтер</a:t>
            </a:r>
            <a:endParaRPr lang="ru-RU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/>
            <a:endParaRPr lang="ru-RU"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l"/>
            <a:endParaRPr lang="ru-RU" dirty="0"/>
          </a:p>
          <a:p>
            <a:pPr algn="l"/>
            <a:r>
              <a:rPr lang="ru-RU" sz="18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2-т, </a:t>
            </a:r>
            <a:r>
              <a:rPr lang="ru-RU" sz="1800" i="1" dirty="0" smtClean="0">
                <a:solidFill>
                  <a:srgbClr val="002060"/>
                </a:solidFill>
                <a:latin typeface="Arial"/>
                <a:cs typeface="Arial"/>
              </a:rPr>
              <a:t>48-т</a:t>
            </a:r>
            <a:r>
              <a:rPr lang="ru-RU" sz="1800" i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ru-RU" dirty="0"/>
          </a:p>
          <a:p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3051" y="2291818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3051" y="5423500"/>
            <a:ext cx="2592371" cy="43564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963388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00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"/>
          <p:cNvSpPr/>
          <p:nvPr/>
        </p:nvSpPr>
        <p:spPr>
          <a:xfrm rot="16200000">
            <a:off x="913399" y="1103698"/>
            <a:ext cx="5106643" cy="5038599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2"/>
          <p:cNvSpPr/>
          <p:nvPr/>
        </p:nvSpPr>
        <p:spPr>
          <a:xfrm rot="16200000">
            <a:off x="6262132" y="1118329"/>
            <a:ext cx="5135664" cy="5009154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>
            <a:noFill/>
          </a:ln>
          <a:effectLst>
            <a:outerShdw blurRad="152400" sx="101000" sy="101000" algn="ctr" rotWithShape="0">
              <a:srgbClr val="1C69D5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5785" y="3639068"/>
            <a:ext cx="429964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Күш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уақыт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үнемділігі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Әділдік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ашық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ой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қызметін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объективті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бағалау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Орындалуын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бақылау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Жедел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хабардарлық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Мониторинг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талдау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құралы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Өзін-өзі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дамытуға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ынталандыру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ru-RU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7147" y="3454401"/>
            <a:ext cx="4528292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автоматты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түрде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жинау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Деректерді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қолмен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енгізу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функциясы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Педагогтің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жеке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профилі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Платформада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өтініш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нәтижелерін кешенді талдамалық жинақтау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20" y="1055077"/>
            <a:ext cx="4888010" cy="2749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795" y="1196459"/>
            <a:ext cx="4636665" cy="2608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ECBC86-709C-4211-B29D-BAC0F5FEA5A1}"/>
              </a:ext>
            </a:extLst>
          </p:cNvPr>
          <p:cNvSpPr txBox="1"/>
          <p:nvPr/>
        </p:nvSpPr>
        <p:spPr>
          <a:xfrm>
            <a:off x="0" y="182962"/>
            <a:ext cx="1197848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«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Ұ</a:t>
            </a:r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стаз» Платформа</a:t>
            </a:r>
            <a:r>
              <a:rPr lang="kk-KZ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сы</a:t>
            </a:r>
            <a:r>
              <a:rPr lang="x-none" sz="2200" b="1">
                <a:solidFill>
                  <a:srgbClr val="002060"/>
                </a:solidFill>
                <a:latin typeface="Arial" panose="020B0604020202020204" pitchFamily="34" charset="0"/>
                <a:ea typeface="Calibri Light" panose="020F0302020204030204"/>
                <a:cs typeface="Arial" panose="020B0604020202020204" pitchFamily="34" charset="0"/>
              </a:rPr>
              <a:t>   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Calibri Light" panose="020F0302020204030204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732276"/>
            <a:ext cx="12192000" cy="0"/>
          </a:xfrm>
          <a:prstGeom prst="line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552</Words>
  <Application>Microsoft Office PowerPoint</Application>
  <PresentationFormat>Произвольный</PresentationFormat>
  <Paragraphs>173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ШЕБЕР ҰСТАЗ – ТАБЫСТЫ ОҚУШЫ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Тойымбеков Адил Кайратулы</dc:creator>
  <cp:lastModifiedBy>15astana</cp:lastModifiedBy>
  <cp:revision>22</cp:revision>
  <cp:lastPrinted>2024-03-03T18:36:24Z</cp:lastPrinted>
  <dcterms:created xsi:type="dcterms:W3CDTF">2022-10-17T08:31:00Z</dcterms:created>
  <dcterms:modified xsi:type="dcterms:W3CDTF">2024-03-13T07:03:53Z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98FA6B930BF74B5C81E6EE681D4C21A1_12</vt:lpwstr>
  </property>
  <property fmtid="{D5CDD505-2E9C-101B-9397-08002B2CF9AE}" pid="3" name="KSOProductBuildVer">
    <vt:lpwstr>1033-12.2.0.13431</vt:lpwstr>
  </property>
</Properties>
</file>